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75" r:id="rId3"/>
    <p:sldId id="382" r:id="rId4"/>
    <p:sldId id="268" r:id="rId5"/>
    <p:sldId id="414" r:id="rId6"/>
    <p:sldId id="383" r:id="rId7"/>
    <p:sldId id="415" r:id="rId8"/>
    <p:sldId id="384" r:id="rId9"/>
    <p:sldId id="417" r:id="rId10"/>
    <p:sldId id="386" r:id="rId11"/>
    <p:sldId id="402" r:id="rId12"/>
    <p:sldId id="418" r:id="rId13"/>
    <p:sldId id="420" r:id="rId14"/>
    <p:sldId id="421" r:id="rId15"/>
    <p:sldId id="422" r:id="rId16"/>
    <p:sldId id="431" r:id="rId17"/>
    <p:sldId id="387" r:id="rId18"/>
    <p:sldId id="389" r:id="rId19"/>
    <p:sldId id="390" r:id="rId20"/>
    <p:sldId id="424" r:id="rId21"/>
    <p:sldId id="430" r:id="rId22"/>
    <p:sldId id="427" r:id="rId23"/>
    <p:sldId id="428" r:id="rId24"/>
    <p:sldId id="395" r:id="rId25"/>
    <p:sldId id="404" r:id="rId26"/>
    <p:sldId id="405" r:id="rId27"/>
    <p:sldId id="403" r:id="rId28"/>
    <p:sldId id="407" r:id="rId29"/>
    <p:sldId id="409" r:id="rId30"/>
    <p:sldId id="412" r:id="rId31"/>
    <p:sldId id="267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96ED501-0EEB-4C91-A01F-E09746D66893}">
          <p14:sldIdLst>
            <p14:sldId id="256"/>
            <p14:sldId id="375"/>
            <p14:sldId id="382"/>
            <p14:sldId id="268"/>
            <p14:sldId id="414"/>
            <p14:sldId id="383"/>
            <p14:sldId id="415"/>
            <p14:sldId id="384"/>
            <p14:sldId id="417"/>
            <p14:sldId id="386"/>
            <p14:sldId id="402"/>
            <p14:sldId id="418"/>
            <p14:sldId id="420"/>
            <p14:sldId id="421"/>
            <p14:sldId id="422"/>
            <p14:sldId id="431"/>
            <p14:sldId id="387"/>
            <p14:sldId id="389"/>
            <p14:sldId id="390"/>
            <p14:sldId id="424"/>
            <p14:sldId id="430"/>
            <p14:sldId id="427"/>
            <p14:sldId id="428"/>
            <p14:sldId id="395"/>
            <p14:sldId id="404"/>
            <p14:sldId id="405"/>
            <p14:sldId id="403"/>
            <p14:sldId id="407"/>
            <p14:sldId id="409"/>
            <p14:sldId id="412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mila Konieczna" initials="KK" lastIdx="47" clrIdx="0"/>
  <p:cmAuthor id="1" name="I RARE" initials="IR" lastIdx="9" clrIdx="1"/>
  <p:cmAuthor id="2" name="Karolina" initials="K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4" autoAdjust="0"/>
    <p:restoredTop sz="95619" autoAdjust="0"/>
  </p:normalViewPr>
  <p:slideViewPr>
    <p:cSldViewPr snapToGrid="0">
      <p:cViewPr>
        <p:scale>
          <a:sx n="66" d="100"/>
          <a:sy n="66" d="100"/>
        </p:scale>
        <p:origin x="1278" y="-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ki\Desktop\dane\migranci%20wed&#322;ug%20kontynent&#243;w_przestawn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wel\Desktop\work\prognoza_slask\dane%20z%20neta\migracje%20gus\LUDN_3000_XTAB_2017102914315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ki\Desktop\dane\bezroboci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u-consult\Desktop\migracje\dane\bezroboci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ki\Desktop\cudzoziemcy%20v2%2018.44.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ki\Desktop\cudzoziemcy%20v2%2018.44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Arkusz1!$B$1:$E$1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2016</c:v>
                </c:pt>
              </c:strCache>
            </c:strRef>
          </c:cat>
          <c:val>
            <c:numRef>
              <c:f>Arkusz1!$B$2:$E$2</c:f>
              <c:numCache>
                <c:formatCode>General</c:formatCode>
                <c:ptCount val="4"/>
                <c:pt idx="0">
                  <c:v>2068</c:v>
                </c:pt>
                <c:pt idx="1">
                  <c:v>1704</c:v>
                </c:pt>
                <c:pt idx="2">
                  <c:v>1616</c:v>
                </c:pt>
                <c:pt idx="3">
                  <c:v>1295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A8-4AFE-BA7D-EA8EDBEFD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233152"/>
        <c:axId val="55234944"/>
      </c:barChart>
      <c:catAx>
        <c:axId val="5523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55234944"/>
        <c:crosses val="autoZero"/>
        <c:auto val="1"/>
        <c:lblAlgn val="ctr"/>
        <c:lblOffset val="100"/>
        <c:noMultiLvlLbl val="0"/>
      </c:catAx>
      <c:valAx>
        <c:axId val="552349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552331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[LUDN_3000_XTAB_20171029143155.xlsx]prognoza!$O$19</c:f>
              <c:strCache>
                <c:ptCount val="1"/>
                <c:pt idx="0">
                  <c:v>rzeczywista liczba zameldowań na pobyt stały z zagranicy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[LUDN_3000_XTAB_20171029143155.xlsx]prognoza!$N$20:$N$32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[LUDN_3000_XTAB_20171029143155.xlsx]prognoza!$O$20:$O$32</c:f>
              <c:numCache>
                <c:formatCode>General</c:formatCode>
                <c:ptCount val="13"/>
                <c:pt idx="0">
                  <c:v>2214</c:v>
                </c:pt>
                <c:pt idx="1">
                  <c:v>2165</c:v>
                </c:pt>
                <c:pt idx="2">
                  <c:v>2068</c:v>
                </c:pt>
                <c:pt idx="3">
                  <c:v>1704</c:v>
                </c:pt>
                <c:pt idx="4">
                  <c:v>1616</c:v>
                </c:pt>
                <c:pt idx="5" formatCode="0">
                  <c:v>1386.3678650454201</c:v>
                </c:pt>
                <c:pt idx="6">
                  <c:v>1295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[LUDN_3000_XTAB_20171029143155.xlsx]prognoza!$P$19</c:f>
              <c:strCache>
                <c:ptCount val="1"/>
                <c:pt idx="0">
                  <c:v>prognozowana liczba zameldowań na pobyt stały z zagranicy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[LUDN_3000_XTAB_20171029143155.xlsx]prognoza!$N$20:$N$32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[LUDN_3000_XTAB_20171029143155.xlsx]prognoza!$P$20:$P$32</c:f>
              <c:numCache>
                <c:formatCode>General</c:formatCode>
                <c:ptCount val="13"/>
                <c:pt idx="6">
                  <c:v>1295</c:v>
                </c:pt>
                <c:pt idx="7">
                  <c:v>1097.4433707337512</c:v>
                </c:pt>
                <c:pt idx="8">
                  <c:v>927.21964680842348</c:v>
                </c:pt>
                <c:pt idx="9">
                  <c:v>756.99592288309555</c:v>
                </c:pt>
                <c:pt idx="10">
                  <c:v>586.77219895777091</c:v>
                </c:pt>
                <c:pt idx="11">
                  <c:v>416.54847503244241</c:v>
                </c:pt>
                <c:pt idx="12">
                  <c:v>246.32475110711539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736384"/>
        <c:axId val="56742272"/>
      </c:lineChart>
      <c:catAx>
        <c:axId val="567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6742272"/>
        <c:crosses val="autoZero"/>
        <c:auto val="1"/>
        <c:lblAlgn val="ctr"/>
        <c:lblOffset val="100"/>
        <c:noMultiLvlLbl val="0"/>
      </c:catAx>
      <c:valAx>
        <c:axId val="5674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673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318089328127591E-2"/>
          <c:y val="0.77255788994336605"/>
          <c:w val="0.96723678563765114"/>
          <c:h val="0.19485997592684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slask!$O$21</c:f>
              <c:strCache>
                <c:ptCount val="1"/>
                <c:pt idx="0">
                  <c:v>rzeczywista liczba przyjętych wniosków o pobyt czasowy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slask!$N$22:$N$34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slask!$O$22:$O$34</c:f>
              <c:numCache>
                <c:formatCode>General</c:formatCode>
                <c:ptCount val="13"/>
                <c:pt idx="0">
                  <c:v>1673</c:v>
                </c:pt>
                <c:pt idx="1">
                  <c:v>1737</c:v>
                </c:pt>
                <c:pt idx="2">
                  <c:v>1967</c:v>
                </c:pt>
                <c:pt idx="3">
                  <c:v>1938</c:v>
                </c:pt>
                <c:pt idx="4">
                  <c:v>2358</c:v>
                </c:pt>
                <c:pt idx="5">
                  <c:v>4039</c:v>
                </c:pt>
                <c:pt idx="6">
                  <c:v>8314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slask!$P$21</c:f>
              <c:strCache>
                <c:ptCount val="1"/>
                <c:pt idx="0">
                  <c:v>prognozowana liczba przyjętych wniosków o pobyt czasowy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slask!$N$22:$N$34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slask!$P$22:$P$34</c:f>
              <c:numCache>
                <c:formatCode>General</c:formatCode>
                <c:ptCount val="13"/>
                <c:pt idx="6">
                  <c:v>8314</c:v>
                </c:pt>
                <c:pt idx="7">
                  <c:v>9364.5</c:v>
                </c:pt>
                <c:pt idx="8">
                  <c:v>11445.400000000001</c:v>
                </c:pt>
                <c:pt idx="9">
                  <c:v>13526.300000000001</c:v>
                </c:pt>
                <c:pt idx="10">
                  <c:v>15607.2</c:v>
                </c:pt>
                <c:pt idx="11">
                  <c:v>17688.100000000002</c:v>
                </c:pt>
                <c:pt idx="12">
                  <c:v>19769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771328"/>
        <c:axId val="56772864"/>
      </c:lineChart>
      <c:catAx>
        <c:axId val="5677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6772864"/>
        <c:crosses val="autoZero"/>
        <c:auto val="1"/>
        <c:lblAlgn val="ctr"/>
        <c:lblOffset val="100"/>
        <c:noMultiLvlLbl val="0"/>
      </c:catAx>
      <c:valAx>
        <c:axId val="5677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677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771911850623509E-2"/>
          <c:y val="0.79740790511200199"/>
          <c:w val="0.96471709309065923"/>
          <c:h val="0.17438335017713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Kobiety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306</c:v>
                </c:pt>
                <c:pt idx="1">
                  <c:v>367</c:v>
                </c:pt>
                <c:pt idx="2">
                  <c:v>259</c:v>
                </c:pt>
                <c:pt idx="3">
                  <c:v>254</c:v>
                </c:pt>
                <c:pt idx="4">
                  <c:v>1425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Mężczyźni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1219</c:v>
                </c:pt>
                <c:pt idx="1">
                  <c:v>1072</c:v>
                </c:pt>
                <c:pt idx="2">
                  <c:v>1035</c:v>
                </c:pt>
                <c:pt idx="3">
                  <c:v>1749</c:v>
                </c:pt>
                <c:pt idx="4">
                  <c:v>5750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29376"/>
        <c:axId val="55439360"/>
      </c:barChart>
      <c:catAx>
        <c:axId val="5542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439360"/>
        <c:crosses val="autoZero"/>
        <c:auto val="1"/>
        <c:lblAlgn val="ctr"/>
        <c:lblOffset val="100"/>
        <c:noMultiLvlLbl val="0"/>
      </c:catAx>
      <c:valAx>
        <c:axId val="55439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429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mężczyźni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Arkusz1!$B$3:$F$3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Arkusz1!$B$4:$F$4</c:f>
              <c:numCache>
                <c:formatCode>General</c:formatCode>
                <c:ptCount val="5"/>
                <c:pt idx="0">
                  <c:v>193</c:v>
                </c:pt>
                <c:pt idx="1">
                  <c:v>222</c:v>
                </c:pt>
                <c:pt idx="2">
                  <c:v>206</c:v>
                </c:pt>
                <c:pt idx="3">
                  <c:v>229</c:v>
                </c:pt>
                <c:pt idx="4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17-40E7-8920-FCCD89A198AA}"/>
            </c:ext>
          </c:extLst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kobiety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Arkusz1!$B$3:$F$3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Arkusz1!$B$5:$F$5</c:f>
              <c:numCache>
                <c:formatCode>General</c:formatCode>
                <c:ptCount val="5"/>
                <c:pt idx="0">
                  <c:v>178</c:v>
                </c:pt>
                <c:pt idx="1">
                  <c:v>213</c:v>
                </c:pt>
                <c:pt idx="2">
                  <c:v>173</c:v>
                </c:pt>
                <c:pt idx="3">
                  <c:v>189</c:v>
                </c:pt>
                <c:pt idx="4">
                  <c:v>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17-40E7-8920-FCCD89A19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0347648"/>
        <c:axId val="120353536"/>
      </c:barChart>
      <c:catAx>
        <c:axId val="12034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20353536"/>
        <c:crosses val="autoZero"/>
        <c:auto val="1"/>
        <c:lblAlgn val="ctr"/>
        <c:lblOffset val="100"/>
        <c:noMultiLvlLbl val="0"/>
      </c:catAx>
      <c:valAx>
        <c:axId val="12035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20347648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bezrobotni</c:v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Arkusz1!$B$8:$E$8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Arkusz1!$B$18:$E$18</c:f>
              <c:numCache>
                <c:formatCode>General</c:formatCode>
                <c:ptCount val="4"/>
                <c:pt idx="0">
                  <c:v>371</c:v>
                </c:pt>
                <c:pt idx="1">
                  <c:v>435</c:v>
                </c:pt>
                <c:pt idx="2">
                  <c:v>379</c:v>
                </c:pt>
                <c:pt idx="3">
                  <c:v>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AB-4C7D-88D6-2FEDD3E881AF}"/>
            </c:ext>
          </c:extLst>
        </c:ser>
        <c:ser>
          <c:idx val="1"/>
          <c:order val="1"/>
          <c:tx>
            <c:v>ogółem</c:v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Arkusz1!$B$8:$E$8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Arkusz1!$B$9:$E$9</c:f>
              <c:numCache>
                <c:formatCode>General</c:formatCode>
                <c:ptCount val="4"/>
                <c:pt idx="0">
                  <c:v>2068</c:v>
                </c:pt>
                <c:pt idx="1">
                  <c:v>1704</c:v>
                </c:pt>
                <c:pt idx="2">
                  <c:v>1616</c:v>
                </c:pt>
                <c:pt idx="3">
                  <c:v>1295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AB-4C7D-88D6-2FEDD3E881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380032"/>
        <c:axId val="120385920"/>
      </c:barChart>
      <c:catAx>
        <c:axId val="12038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20385920"/>
        <c:crosses val="autoZero"/>
        <c:auto val="1"/>
        <c:lblAlgn val="ctr"/>
        <c:lblOffset val="100"/>
        <c:noMultiLvlLbl val="0"/>
      </c:catAx>
      <c:valAx>
        <c:axId val="120385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20380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'[cudzoziemcy v2 18.44..xls]Arkusz4'!$K$5</c:f>
              <c:strCache>
                <c:ptCount val="1"/>
                <c:pt idx="0">
                  <c:v>W przypadku stanowisk wymagających wysokich kwalifikacji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'[cudzoziemcy v2 18.44..xls]Arkusz4'!$J$6:$J$10</c:f>
              <c:strCache>
                <c:ptCount val="5"/>
                <c:pt idx="0">
                  <c:v>Zdecydowanie nie</c:v>
                </c:pt>
                <c:pt idx="1">
                  <c:v>Raczej nie</c:v>
                </c:pt>
                <c:pt idx="2">
                  <c:v>Raczej tak</c:v>
                </c:pt>
                <c:pt idx="3">
                  <c:v>Zdecydowanie tak</c:v>
                </c:pt>
                <c:pt idx="4">
                  <c:v>Trudno powiedzieć </c:v>
                </c:pt>
              </c:strCache>
            </c:strRef>
          </c:cat>
          <c:val>
            <c:numRef>
              <c:f>'[cudzoziemcy v2 18.44..xls]Arkusz4'!$K$6:$K$10</c:f>
              <c:numCache>
                <c:formatCode>0.0%</c:formatCode>
                <c:ptCount val="5"/>
                <c:pt idx="0">
                  <c:v>8.3333333333333343E-2</c:v>
                </c:pt>
                <c:pt idx="1">
                  <c:v>0.26666666666666722</c:v>
                </c:pt>
                <c:pt idx="2">
                  <c:v>4.3333333333333487E-2</c:v>
                </c:pt>
                <c:pt idx="3">
                  <c:v>1.6666666666666701E-2</c:v>
                </c:pt>
                <c:pt idx="4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0F-4FB8-ACD8-9E7E0C106FFF}"/>
            </c:ext>
          </c:extLst>
        </c:ser>
        <c:ser>
          <c:idx val="1"/>
          <c:order val="1"/>
          <c:tx>
            <c:strRef>
              <c:f>'[cudzoziemcy v2 18.44..xls]Arkusz4'!$L$5</c:f>
              <c:strCache>
                <c:ptCount val="1"/>
                <c:pt idx="0">
                  <c:v>W przypadku stanowisk wymagających niskich kwalifikacji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1346099885336594E-3"/>
                  <c:y val="1.6140453075707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'[cudzoziemcy v2 18.44..xls]Arkusz4'!$J$6:$J$10</c:f>
              <c:strCache>
                <c:ptCount val="5"/>
                <c:pt idx="0">
                  <c:v>Zdecydowanie nie</c:v>
                </c:pt>
                <c:pt idx="1">
                  <c:v>Raczej nie</c:v>
                </c:pt>
                <c:pt idx="2">
                  <c:v>Raczej tak</c:v>
                </c:pt>
                <c:pt idx="3">
                  <c:v>Zdecydowanie tak</c:v>
                </c:pt>
                <c:pt idx="4">
                  <c:v>Trudno powiedzieć </c:v>
                </c:pt>
              </c:strCache>
            </c:strRef>
          </c:cat>
          <c:val>
            <c:numRef>
              <c:f>'[cudzoziemcy v2 18.44..xls]Arkusz4'!$L$6:$L$10</c:f>
              <c:numCache>
                <c:formatCode>0.0%</c:formatCode>
                <c:ptCount val="5"/>
                <c:pt idx="0">
                  <c:v>3.6666666666666681E-2</c:v>
                </c:pt>
                <c:pt idx="1">
                  <c:v>0.15333333333333377</c:v>
                </c:pt>
                <c:pt idx="2">
                  <c:v>0.18000000000000024</c:v>
                </c:pt>
                <c:pt idx="3">
                  <c:v>6.666666666666668E-2</c:v>
                </c:pt>
                <c:pt idx="4">
                  <c:v>0.56333333333333335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0F-4FB8-ACD8-9E7E0C106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41120"/>
        <c:axId val="57142656"/>
      </c:barChart>
      <c:catAx>
        <c:axId val="5714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57142656"/>
        <c:crosses val="autoZero"/>
        <c:auto val="1"/>
        <c:lblAlgn val="ctr"/>
        <c:lblOffset val="100"/>
        <c:noMultiLvlLbl val="0"/>
      </c:catAx>
      <c:valAx>
        <c:axId val="5714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571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68661535157304E-2"/>
          <c:y val="0.78731325881822567"/>
          <c:w val="0.97827099080623814"/>
          <c:h val="0.1830724268192205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050"/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l_wyd_pozw!$R$23</c:f>
              <c:strCache>
                <c:ptCount val="1"/>
                <c:pt idx="0">
                  <c:v>liczba wydanych zezwoleń na pracę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l_wyd_pozw!$Q$24:$Q$36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l_wyd_pozw!$R$24:$R$36</c:f>
              <c:numCache>
                <c:formatCode>General</c:formatCode>
                <c:ptCount val="13"/>
                <c:pt idx="0">
                  <c:v>2259</c:v>
                </c:pt>
                <c:pt idx="1">
                  <c:v>1915</c:v>
                </c:pt>
                <c:pt idx="2">
                  <c:v>1525</c:v>
                </c:pt>
                <c:pt idx="3">
                  <c:v>1439</c:v>
                </c:pt>
                <c:pt idx="4">
                  <c:v>1294</c:v>
                </c:pt>
                <c:pt idx="5">
                  <c:v>2003</c:v>
                </c:pt>
                <c:pt idx="6">
                  <c:v>7175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l_wyd_pozw!$S$23</c:f>
              <c:strCache>
                <c:ptCount val="1"/>
                <c:pt idx="0">
                  <c:v>prognozowana liczba wydanych zezwoleń na pracę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l_wyd_pozw!$Q$24:$Q$36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l_wyd_pozw!$S$24:$S$36</c:f>
              <c:numCache>
                <c:formatCode>General</c:formatCode>
                <c:ptCount val="13"/>
                <c:pt idx="6">
                  <c:v>7175</c:v>
                </c:pt>
                <c:pt idx="7">
                  <c:v>9371.6666666666679</c:v>
                </c:pt>
                <c:pt idx="8">
                  <c:v>12312.166666666668</c:v>
                </c:pt>
                <c:pt idx="9">
                  <c:v>15252.66666666667</c:v>
                </c:pt>
                <c:pt idx="10">
                  <c:v>18193.166666666668</c:v>
                </c:pt>
                <c:pt idx="11">
                  <c:v>21133.666666666668</c:v>
                </c:pt>
                <c:pt idx="12">
                  <c:v>24074.166666666668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378240"/>
        <c:axId val="52435968"/>
      </c:lineChart>
      <c:catAx>
        <c:axId val="5237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435968"/>
        <c:crosses val="autoZero"/>
        <c:auto val="1"/>
        <c:lblAlgn val="ctr"/>
        <c:lblOffset val="100"/>
        <c:noMultiLvlLbl val="0"/>
      </c:catAx>
      <c:valAx>
        <c:axId val="5243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7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'[cudzoziemcy v2 18.44..xls]Arkusz10'!$I$7:$I$11</c:f>
              <c:strCache>
                <c:ptCount val="5"/>
                <c:pt idx="0">
                  <c:v>Zdecydowanie nie</c:v>
                </c:pt>
                <c:pt idx="1">
                  <c:v>Raczej nie</c:v>
                </c:pt>
                <c:pt idx="2">
                  <c:v>Raczej tak</c:v>
                </c:pt>
                <c:pt idx="3">
                  <c:v>Zdecydowanie tak</c:v>
                </c:pt>
                <c:pt idx="4">
                  <c:v>Trudno powiedziec</c:v>
                </c:pt>
              </c:strCache>
            </c:strRef>
          </c:cat>
          <c:val>
            <c:numRef>
              <c:f>'[cudzoziemcy v2 18.44..xls]Arkusz10'!$J$7:$J$11</c:f>
              <c:numCache>
                <c:formatCode>0.0%</c:formatCode>
                <c:ptCount val="5"/>
                <c:pt idx="0">
                  <c:v>0.26666666666666722</c:v>
                </c:pt>
                <c:pt idx="1">
                  <c:v>0.4</c:v>
                </c:pt>
                <c:pt idx="2">
                  <c:v>1.0000000000000005E-2</c:v>
                </c:pt>
                <c:pt idx="3">
                  <c:v>3.3333333333333375E-3</c:v>
                </c:pt>
                <c:pt idx="4">
                  <c:v>0.32000000000000062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2D-4D1F-92CF-3DEB3AEF6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075968"/>
        <c:axId val="57409536"/>
      </c:barChart>
      <c:catAx>
        <c:axId val="570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57409536"/>
        <c:crosses val="autoZero"/>
        <c:auto val="1"/>
        <c:lblAlgn val="ctr"/>
        <c:lblOffset val="100"/>
        <c:noMultiLvlLbl val="0"/>
      </c:catAx>
      <c:valAx>
        <c:axId val="5740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5707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7D9936-3796-430B-B9E7-A8AADF2A7C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06E5882-CBE2-49C0-B301-6DE4CAFD503B}">
      <dgm:prSet phldrT="[Tekst]"/>
      <dgm:spPr/>
      <dgm:t>
        <a:bodyPr/>
        <a:lstStyle/>
        <a:p>
          <a:r>
            <a:rPr lang="pl-PL" b="1" smtClean="0"/>
            <a:t>prowadzenie stron internetowych uczelni w językach obcych</a:t>
          </a:r>
          <a:endParaRPr lang="pl-PL" dirty="0"/>
        </a:p>
      </dgm:t>
    </dgm:pt>
    <dgm:pt modelId="{E214E269-7493-4C34-AFC1-5434913CA7A0}" type="parTrans" cxnId="{F11908AC-5A58-4174-B566-E169B516952B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219CD723-EEC1-4D57-A153-CAA6BD9BDFFD}" type="sibTrans" cxnId="{F11908AC-5A58-4174-B566-E169B516952B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F5E6117E-8741-465A-9D86-FC02DBED989A}">
      <dgm:prSet phldrT="[Tekst]"/>
      <dgm:spPr/>
      <dgm:t>
        <a:bodyPr/>
        <a:lstStyle/>
        <a:p>
          <a:r>
            <a:rPr lang="pl-PL" b="1" smtClean="0"/>
            <a:t>uczestnictwo w zagranicznych targach edukacyjnych</a:t>
          </a:r>
          <a:endParaRPr lang="pl-PL" dirty="0"/>
        </a:p>
      </dgm:t>
    </dgm:pt>
    <dgm:pt modelId="{FEE418EC-443B-4985-A251-D35FF521EF44}" type="parTrans" cxnId="{A9E2FBC6-7319-4697-8D8B-1BEEC88AF0D8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3AA4BAE0-71EC-4D74-A2D7-C2535AEDCBB1}" type="sibTrans" cxnId="{A9E2FBC6-7319-4697-8D8B-1BEEC88AF0D8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B31DDBAE-937A-45A6-B080-9602F7005D5E}">
      <dgm:prSet phldrT="[Tekst]"/>
      <dgm:spPr/>
      <dgm:t>
        <a:bodyPr/>
        <a:lstStyle/>
        <a:p>
          <a:r>
            <a:rPr lang="pl-PL" b="1" smtClean="0"/>
            <a:t>zamieszczenie materiałów promocyjnych w językach obcych (np. wywiady ze studentami i absolwentami – cudzoziemcami, kadrą akademicką)</a:t>
          </a:r>
          <a:endParaRPr lang="pl-PL" dirty="0"/>
        </a:p>
      </dgm:t>
    </dgm:pt>
    <dgm:pt modelId="{118614AA-2122-493B-8AD0-8B3665DDE6F0}" type="parTrans" cxnId="{2014F913-8088-4625-B847-E6B93222CB2C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20B3BF07-2F1C-4BFF-8092-09214073CF32}" type="sibTrans" cxnId="{2014F913-8088-4625-B847-E6B93222CB2C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6FB593AE-D582-43F8-8AAB-CFF67B153359}">
      <dgm:prSet phldrT="[Tekst]"/>
      <dgm:spPr/>
      <dgm:t>
        <a:bodyPr/>
        <a:lstStyle/>
        <a:p>
          <a:r>
            <a:rPr lang="pl-PL" b="1" smtClean="0"/>
            <a:t>obecność na popularnych portalach społecznościowych</a:t>
          </a:r>
          <a:endParaRPr lang="pl-PL" dirty="0"/>
        </a:p>
      </dgm:t>
    </dgm:pt>
    <dgm:pt modelId="{59493734-6D2E-4BC5-9BAF-8E055ABE8398}" type="parTrans" cxnId="{6FCDFA17-0326-4283-B648-3788BF64043B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439FE0A8-C62D-458B-86BA-0AF4CF7BC18D}" type="sibTrans" cxnId="{6FCDFA17-0326-4283-B648-3788BF64043B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BFF54F41-24D3-4D53-89B0-623E55BC6604}">
      <dgm:prSet phldrT="[Tekst]"/>
      <dgm:spPr/>
      <dgm:t>
        <a:bodyPr/>
        <a:lstStyle/>
        <a:p>
          <a:r>
            <a:rPr lang="pl-PL" b="1" smtClean="0"/>
            <a:t>kampanie reklamowe</a:t>
          </a:r>
          <a:endParaRPr lang="pl-PL" dirty="0"/>
        </a:p>
      </dgm:t>
    </dgm:pt>
    <dgm:pt modelId="{9512F234-60C8-48D1-8D60-7A03720D3C01}" type="parTrans" cxnId="{0799D69F-458A-4FA2-B616-42B62726EA82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76510D31-0BC2-4B6D-A0EE-387265BC6CAB}" type="sibTrans" cxnId="{0799D69F-458A-4FA2-B616-42B62726EA82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2D6A017E-9073-4963-98DA-01CDA5776F8F}">
      <dgm:prSet phldrT="[Tekst]"/>
      <dgm:spPr/>
      <dgm:t>
        <a:bodyPr/>
        <a:lstStyle/>
        <a:p>
          <a:r>
            <a:rPr lang="pl-PL" b="1" dirty="0" smtClean="0"/>
            <a:t>zachęcanie (na zasadach prowizyjnych) aktualnych studentów do rekrutacji swoich znajomych</a:t>
          </a:r>
          <a:endParaRPr lang="pl-PL" dirty="0"/>
        </a:p>
      </dgm:t>
    </dgm:pt>
    <dgm:pt modelId="{35942CB7-2B77-436E-B6FD-B2457C7C1DD9}" type="parTrans" cxnId="{4F2D4B5D-4A68-41B3-A863-E2C0D5309390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8B6CA4CC-BA0C-490E-BBFC-C4E015F1D139}" type="sibTrans" cxnId="{4F2D4B5D-4A68-41B3-A863-E2C0D5309390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BB1849AC-807B-4F8C-8BC2-35061076C1BC}" type="pres">
      <dgm:prSet presAssocID="{D67D9936-3796-430B-B9E7-A8AADF2A7CF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A5C7ADA-B854-4650-B1E8-EFC7392C55A8}" type="pres">
      <dgm:prSet presAssocID="{D67D9936-3796-430B-B9E7-A8AADF2A7CF1}" presName="Name1" presStyleCnt="0"/>
      <dgm:spPr/>
    </dgm:pt>
    <dgm:pt modelId="{8DD235CE-5B19-456C-B788-FD02BC74C3F2}" type="pres">
      <dgm:prSet presAssocID="{D67D9936-3796-430B-B9E7-A8AADF2A7CF1}" presName="cycle" presStyleCnt="0"/>
      <dgm:spPr/>
    </dgm:pt>
    <dgm:pt modelId="{EAA6F570-7C57-487A-A82E-1EAD2A9A1FF1}" type="pres">
      <dgm:prSet presAssocID="{D67D9936-3796-430B-B9E7-A8AADF2A7CF1}" presName="srcNode" presStyleLbl="node1" presStyleIdx="0" presStyleCnt="6"/>
      <dgm:spPr/>
    </dgm:pt>
    <dgm:pt modelId="{D70C54E8-D2FD-4F3E-9C92-1417C8948FBD}" type="pres">
      <dgm:prSet presAssocID="{D67D9936-3796-430B-B9E7-A8AADF2A7CF1}" presName="conn" presStyleLbl="parChTrans1D2" presStyleIdx="0" presStyleCnt="1"/>
      <dgm:spPr/>
      <dgm:t>
        <a:bodyPr/>
        <a:lstStyle/>
        <a:p>
          <a:endParaRPr lang="pl-PL"/>
        </a:p>
      </dgm:t>
    </dgm:pt>
    <dgm:pt modelId="{7C0C4C52-9AE6-4896-8200-6D0E8A1AB67A}" type="pres">
      <dgm:prSet presAssocID="{D67D9936-3796-430B-B9E7-A8AADF2A7CF1}" presName="extraNode" presStyleLbl="node1" presStyleIdx="0" presStyleCnt="6"/>
      <dgm:spPr/>
    </dgm:pt>
    <dgm:pt modelId="{F170B501-6379-435B-8EAF-19EB4252CD49}" type="pres">
      <dgm:prSet presAssocID="{D67D9936-3796-430B-B9E7-A8AADF2A7CF1}" presName="dstNode" presStyleLbl="node1" presStyleIdx="0" presStyleCnt="6"/>
      <dgm:spPr/>
    </dgm:pt>
    <dgm:pt modelId="{CEDA0530-9723-4C0A-AFEA-D03251C7288E}" type="pres">
      <dgm:prSet presAssocID="{C06E5882-CBE2-49C0-B301-6DE4CAFD503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D4C7ED-203D-4EE1-9E94-40139C3C5E3D}" type="pres">
      <dgm:prSet presAssocID="{C06E5882-CBE2-49C0-B301-6DE4CAFD503B}" presName="accent_1" presStyleCnt="0"/>
      <dgm:spPr/>
    </dgm:pt>
    <dgm:pt modelId="{3073601C-86ED-4261-8C56-3D17B752D0C6}" type="pres">
      <dgm:prSet presAssocID="{C06E5882-CBE2-49C0-B301-6DE4CAFD503B}" presName="accentRepeatNode" presStyleLbl="solidFgAcc1" presStyleIdx="0" presStyleCnt="6"/>
      <dgm:spPr/>
    </dgm:pt>
    <dgm:pt modelId="{A3666342-7068-45FE-AEE8-01B620DAE5CE}" type="pres">
      <dgm:prSet presAssocID="{F5E6117E-8741-465A-9D86-FC02DBED989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46D4D1-63E8-4B01-9AB2-DD9ADF8102F3}" type="pres">
      <dgm:prSet presAssocID="{F5E6117E-8741-465A-9D86-FC02DBED989A}" presName="accent_2" presStyleCnt="0"/>
      <dgm:spPr/>
    </dgm:pt>
    <dgm:pt modelId="{8D6CE3DE-2171-43EC-A27B-89D1C8384331}" type="pres">
      <dgm:prSet presAssocID="{F5E6117E-8741-465A-9D86-FC02DBED989A}" presName="accentRepeatNode" presStyleLbl="solidFgAcc1" presStyleIdx="1" presStyleCnt="6"/>
      <dgm:spPr/>
    </dgm:pt>
    <dgm:pt modelId="{78A17479-9C90-426D-B511-36FF82EB11FD}" type="pres">
      <dgm:prSet presAssocID="{B31DDBAE-937A-45A6-B080-9602F7005D5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A6C4E6-DE3A-4B80-BBB9-FA4B89AC6C4E}" type="pres">
      <dgm:prSet presAssocID="{B31DDBAE-937A-45A6-B080-9602F7005D5E}" presName="accent_3" presStyleCnt="0"/>
      <dgm:spPr/>
    </dgm:pt>
    <dgm:pt modelId="{D4C146A1-9216-4A3B-A68C-857361AF32A6}" type="pres">
      <dgm:prSet presAssocID="{B31DDBAE-937A-45A6-B080-9602F7005D5E}" presName="accentRepeatNode" presStyleLbl="solidFgAcc1" presStyleIdx="2" presStyleCnt="6"/>
      <dgm:spPr/>
    </dgm:pt>
    <dgm:pt modelId="{37A91D90-F878-401A-B60E-D077BDFBDB8E}" type="pres">
      <dgm:prSet presAssocID="{6FB593AE-D582-43F8-8AAB-CFF67B15335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A7AA5F-7F1D-4351-9F92-65FA64BF0B55}" type="pres">
      <dgm:prSet presAssocID="{6FB593AE-D582-43F8-8AAB-CFF67B153359}" presName="accent_4" presStyleCnt="0"/>
      <dgm:spPr/>
    </dgm:pt>
    <dgm:pt modelId="{5A3E53EE-B664-45F1-B796-E2EE65A7D8F1}" type="pres">
      <dgm:prSet presAssocID="{6FB593AE-D582-43F8-8AAB-CFF67B153359}" presName="accentRepeatNode" presStyleLbl="solidFgAcc1" presStyleIdx="3" presStyleCnt="6"/>
      <dgm:spPr/>
    </dgm:pt>
    <dgm:pt modelId="{2489666B-9806-41C0-B01D-10691E8E86AC}" type="pres">
      <dgm:prSet presAssocID="{BFF54F41-24D3-4D53-89B0-623E55BC6604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DF5954-F0C3-4E1A-8A92-C66DE8728F53}" type="pres">
      <dgm:prSet presAssocID="{BFF54F41-24D3-4D53-89B0-623E55BC6604}" presName="accent_5" presStyleCnt="0"/>
      <dgm:spPr/>
    </dgm:pt>
    <dgm:pt modelId="{4FA8C204-BEF5-42DD-A2D9-30BC528241D5}" type="pres">
      <dgm:prSet presAssocID="{BFF54F41-24D3-4D53-89B0-623E55BC6604}" presName="accentRepeatNode" presStyleLbl="solidFgAcc1" presStyleIdx="4" presStyleCnt="6"/>
      <dgm:spPr/>
    </dgm:pt>
    <dgm:pt modelId="{BB93AF96-710D-4FA4-9BC7-78C1B6A361B2}" type="pres">
      <dgm:prSet presAssocID="{2D6A017E-9073-4963-98DA-01CDA5776F8F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8B5DD6-9F47-4322-8AC0-01F3E901CAD4}" type="pres">
      <dgm:prSet presAssocID="{2D6A017E-9073-4963-98DA-01CDA5776F8F}" presName="accent_6" presStyleCnt="0"/>
      <dgm:spPr/>
    </dgm:pt>
    <dgm:pt modelId="{DBE9CD7C-FDC1-4297-809A-421DE862218E}" type="pres">
      <dgm:prSet presAssocID="{2D6A017E-9073-4963-98DA-01CDA5776F8F}" presName="accentRepeatNode" presStyleLbl="solidFgAcc1" presStyleIdx="5" presStyleCnt="6"/>
      <dgm:spPr/>
    </dgm:pt>
  </dgm:ptLst>
  <dgm:cxnLst>
    <dgm:cxn modelId="{F11908AC-5A58-4174-B566-E169B516952B}" srcId="{D67D9936-3796-430B-B9E7-A8AADF2A7CF1}" destId="{C06E5882-CBE2-49C0-B301-6DE4CAFD503B}" srcOrd="0" destOrd="0" parTransId="{E214E269-7493-4C34-AFC1-5434913CA7A0}" sibTransId="{219CD723-EEC1-4D57-A153-CAA6BD9BDFFD}"/>
    <dgm:cxn modelId="{0F5CBC2F-DB68-4B30-9EC0-FB9AB441ABD2}" type="presOf" srcId="{2D6A017E-9073-4963-98DA-01CDA5776F8F}" destId="{BB93AF96-710D-4FA4-9BC7-78C1B6A361B2}" srcOrd="0" destOrd="0" presId="urn:microsoft.com/office/officeart/2008/layout/VerticalCurvedList"/>
    <dgm:cxn modelId="{58101A35-CB8C-4933-8EC6-BDF4030A07DE}" type="presOf" srcId="{BFF54F41-24D3-4D53-89B0-623E55BC6604}" destId="{2489666B-9806-41C0-B01D-10691E8E86AC}" srcOrd="0" destOrd="0" presId="urn:microsoft.com/office/officeart/2008/layout/VerticalCurvedList"/>
    <dgm:cxn modelId="{4F2D4B5D-4A68-41B3-A863-E2C0D5309390}" srcId="{D67D9936-3796-430B-B9E7-A8AADF2A7CF1}" destId="{2D6A017E-9073-4963-98DA-01CDA5776F8F}" srcOrd="5" destOrd="0" parTransId="{35942CB7-2B77-436E-B6FD-B2457C7C1DD9}" sibTransId="{8B6CA4CC-BA0C-490E-BBFC-C4E015F1D139}"/>
    <dgm:cxn modelId="{921053CD-B623-496B-B5D0-C5ABA65D41C4}" type="presOf" srcId="{C06E5882-CBE2-49C0-B301-6DE4CAFD503B}" destId="{CEDA0530-9723-4C0A-AFEA-D03251C7288E}" srcOrd="0" destOrd="0" presId="urn:microsoft.com/office/officeart/2008/layout/VerticalCurvedList"/>
    <dgm:cxn modelId="{6FCDFA17-0326-4283-B648-3788BF64043B}" srcId="{D67D9936-3796-430B-B9E7-A8AADF2A7CF1}" destId="{6FB593AE-D582-43F8-8AAB-CFF67B153359}" srcOrd="3" destOrd="0" parTransId="{59493734-6D2E-4BC5-9BAF-8E055ABE8398}" sibTransId="{439FE0A8-C62D-458B-86BA-0AF4CF7BC18D}"/>
    <dgm:cxn modelId="{C7A633B9-88F9-4BCF-82C3-4E9C3D222CB0}" type="presOf" srcId="{6FB593AE-D582-43F8-8AAB-CFF67B153359}" destId="{37A91D90-F878-401A-B60E-D077BDFBDB8E}" srcOrd="0" destOrd="0" presId="urn:microsoft.com/office/officeart/2008/layout/VerticalCurvedList"/>
    <dgm:cxn modelId="{A9E2FBC6-7319-4697-8D8B-1BEEC88AF0D8}" srcId="{D67D9936-3796-430B-B9E7-A8AADF2A7CF1}" destId="{F5E6117E-8741-465A-9D86-FC02DBED989A}" srcOrd="1" destOrd="0" parTransId="{FEE418EC-443B-4985-A251-D35FF521EF44}" sibTransId="{3AA4BAE0-71EC-4D74-A2D7-C2535AEDCBB1}"/>
    <dgm:cxn modelId="{0799D69F-458A-4FA2-B616-42B62726EA82}" srcId="{D67D9936-3796-430B-B9E7-A8AADF2A7CF1}" destId="{BFF54F41-24D3-4D53-89B0-623E55BC6604}" srcOrd="4" destOrd="0" parTransId="{9512F234-60C8-48D1-8D60-7A03720D3C01}" sibTransId="{76510D31-0BC2-4B6D-A0EE-387265BC6CAB}"/>
    <dgm:cxn modelId="{3CA888C3-E177-408C-AEC3-3D548FA02D89}" type="presOf" srcId="{219CD723-EEC1-4D57-A153-CAA6BD9BDFFD}" destId="{D70C54E8-D2FD-4F3E-9C92-1417C8948FBD}" srcOrd="0" destOrd="0" presId="urn:microsoft.com/office/officeart/2008/layout/VerticalCurvedList"/>
    <dgm:cxn modelId="{5C8E4AD9-652A-4468-BBC3-5C8264251CDF}" type="presOf" srcId="{D67D9936-3796-430B-B9E7-A8AADF2A7CF1}" destId="{BB1849AC-807B-4F8C-8BC2-35061076C1BC}" srcOrd="0" destOrd="0" presId="urn:microsoft.com/office/officeart/2008/layout/VerticalCurvedList"/>
    <dgm:cxn modelId="{8CEE4F64-2922-4858-B358-FD905B6D2ED0}" type="presOf" srcId="{B31DDBAE-937A-45A6-B080-9602F7005D5E}" destId="{78A17479-9C90-426D-B511-36FF82EB11FD}" srcOrd="0" destOrd="0" presId="urn:microsoft.com/office/officeart/2008/layout/VerticalCurvedList"/>
    <dgm:cxn modelId="{2014F913-8088-4625-B847-E6B93222CB2C}" srcId="{D67D9936-3796-430B-B9E7-A8AADF2A7CF1}" destId="{B31DDBAE-937A-45A6-B080-9602F7005D5E}" srcOrd="2" destOrd="0" parTransId="{118614AA-2122-493B-8AD0-8B3665DDE6F0}" sibTransId="{20B3BF07-2F1C-4BFF-8092-09214073CF32}"/>
    <dgm:cxn modelId="{46C1111F-D615-4849-BF09-000E78C8D530}" type="presOf" srcId="{F5E6117E-8741-465A-9D86-FC02DBED989A}" destId="{A3666342-7068-45FE-AEE8-01B620DAE5CE}" srcOrd="0" destOrd="0" presId="urn:microsoft.com/office/officeart/2008/layout/VerticalCurvedList"/>
    <dgm:cxn modelId="{B715995D-E900-4EFD-AFBA-1C5F9762F613}" type="presParOf" srcId="{BB1849AC-807B-4F8C-8BC2-35061076C1BC}" destId="{5A5C7ADA-B854-4650-B1E8-EFC7392C55A8}" srcOrd="0" destOrd="0" presId="urn:microsoft.com/office/officeart/2008/layout/VerticalCurvedList"/>
    <dgm:cxn modelId="{1CDAC9A3-1782-41F7-82F5-35D9FFB843AD}" type="presParOf" srcId="{5A5C7ADA-B854-4650-B1E8-EFC7392C55A8}" destId="{8DD235CE-5B19-456C-B788-FD02BC74C3F2}" srcOrd="0" destOrd="0" presId="urn:microsoft.com/office/officeart/2008/layout/VerticalCurvedList"/>
    <dgm:cxn modelId="{C66DFF02-C5AB-4B20-AB19-B66BF85242E1}" type="presParOf" srcId="{8DD235CE-5B19-456C-B788-FD02BC74C3F2}" destId="{EAA6F570-7C57-487A-A82E-1EAD2A9A1FF1}" srcOrd="0" destOrd="0" presId="urn:microsoft.com/office/officeart/2008/layout/VerticalCurvedList"/>
    <dgm:cxn modelId="{FE892EB5-CDB0-411F-99D0-CDA9AA882E52}" type="presParOf" srcId="{8DD235CE-5B19-456C-B788-FD02BC74C3F2}" destId="{D70C54E8-D2FD-4F3E-9C92-1417C8948FBD}" srcOrd="1" destOrd="0" presId="urn:microsoft.com/office/officeart/2008/layout/VerticalCurvedList"/>
    <dgm:cxn modelId="{CDE7A2D6-D39C-43B2-9B69-BF4553DB515D}" type="presParOf" srcId="{8DD235CE-5B19-456C-B788-FD02BC74C3F2}" destId="{7C0C4C52-9AE6-4896-8200-6D0E8A1AB67A}" srcOrd="2" destOrd="0" presId="urn:microsoft.com/office/officeart/2008/layout/VerticalCurvedList"/>
    <dgm:cxn modelId="{1D9247AC-C90C-4F75-8AB9-1CE15B9F4BC4}" type="presParOf" srcId="{8DD235CE-5B19-456C-B788-FD02BC74C3F2}" destId="{F170B501-6379-435B-8EAF-19EB4252CD49}" srcOrd="3" destOrd="0" presId="urn:microsoft.com/office/officeart/2008/layout/VerticalCurvedList"/>
    <dgm:cxn modelId="{42760E84-2EC6-4CBF-A0E6-494054D53AF5}" type="presParOf" srcId="{5A5C7ADA-B854-4650-B1E8-EFC7392C55A8}" destId="{CEDA0530-9723-4C0A-AFEA-D03251C7288E}" srcOrd="1" destOrd="0" presId="urn:microsoft.com/office/officeart/2008/layout/VerticalCurvedList"/>
    <dgm:cxn modelId="{8F08F795-E454-4B39-BBDA-F2111BE62E26}" type="presParOf" srcId="{5A5C7ADA-B854-4650-B1E8-EFC7392C55A8}" destId="{BCD4C7ED-203D-4EE1-9E94-40139C3C5E3D}" srcOrd="2" destOrd="0" presId="urn:microsoft.com/office/officeart/2008/layout/VerticalCurvedList"/>
    <dgm:cxn modelId="{E0978025-376F-4F10-8482-4428606B1031}" type="presParOf" srcId="{BCD4C7ED-203D-4EE1-9E94-40139C3C5E3D}" destId="{3073601C-86ED-4261-8C56-3D17B752D0C6}" srcOrd="0" destOrd="0" presId="urn:microsoft.com/office/officeart/2008/layout/VerticalCurvedList"/>
    <dgm:cxn modelId="{2A161315-2164-4452-AC2B-3A88D33AB6F4}" type="presParOf" srcId="{5A5C7ADA-B854-4650-B1E8-EFC7392C55A8}" destId="{A3666342-7068-45FE-AEE8-01B620DAE5CE}" srcOrd="3" destOrd="0" presId="urn:microsoft.com/office/officeart/2008/layout/VerticalCurvedList"/>
    <dgm:cxn modelId="{2A11336B-348F-4BAE-B1DF-7E3C2C1218C7}" type="presParOf" srcId="{5A5C7ADA-B854-4650-B1E8-EFC7392C55A8}" destId="{D346D4D1-63E8-4B01-9AB2-DD9ADF8102F3}" srcOrd="4" destOrd="0" presId="urn:microsoft.com/office/officeart/2008/layout/VerticalCurvedList"/>
    <dgm:cxn modelId="{A90FE6B0-5287-4E3E-837A-E4E8497D4C39}" type="presParOf" srcId="{D346D4D1-63E8-4B01-9AB2-DD9ADF8102F3}" destId="{8D6CE3DE-2171-43EC-A27B-89D1C8384331}" srcOrd="0" destOrd="0" presId="urn:microsoft.com/office/officeart/2008/layout/VerticalCurvedList"/>
    <dgm:cxn modelId="{D30ED3D7-6E12-4100-A754-282E1D309B4A}" type="presParOf" srcId="{5A5C7ADA-B854-4650-B1E8-EFC7392C55A8}" destId="{78A17479-9C90-426D-B511-36FF82EB11FD}" srcOrd="5" destOrd="0" presId="urn:microsoft.com/office/officeart/2008/layout/VerticalCurvedList"/>
    <dgm:cxn modelId="{6624FE39-5F77-4C82-9358-6353A0FA6E72}" type="presParOf" srcId="{5A5C7ADA-B854-4650-B1E8-EFC7392C55A8}" destId="{35A6C4E6-DE3A-4B80-BBB9-FA4B89AC6C4E}" srcOrd="6" destOrd="0" presId="urn:microsoft.com/office/officeart/2008/layout/VerticalCurvedList"/>
    <dgm:cxn modelId="{042D3881-5A7C-47CB-9E93-D662D3E6F638}" type="presParOf" srcId="{35A6C4E6-DE3A-4B80-BBB9-FA4B89AC6C4E}" destId="{D4C146A1-9216-4A3B-A68C-857361AF32A6}" srcOrd="0" destOrd="0" presId="urn:microsoft.com/office/officeart/2008/layout/VerticalCurvedList"/>
    <dgm:cxn modelId="{C3513B6C-F271-42B8-ABAD-22A32AAC4702}" type="presParOf" srcId="{5A5C7ADA-B854-4650-B1E8-EFC7392C55A8}" destId="{37A91D90-F878-401A-B60E-D077BDFBDB8E}" srcOrd="7" destOrd="0" presId="urn:microsoft.com/office/officeart/2008/layout/VerticalCurvedList"/>
    <dgm:cxn modelId="{BC28D057-D9EF-4F33-96C6-6882AC49BE56}" type="presParOf" srcId="{5A5C7ADA-B854-4650-B1E8-EFC7392C55A8}" destId="{0DA7AA5F-7F1D-4351-9F92-65FA64BF0B55}" srcOrd="8" destOrd="0" presId="urn:microsoft.com/office/officeart/2008/layout/VerticalCurvedList"/>
    <dgm:cxn modelId="{B351FEB2-A0FF-4EB6-971C-AC0154D2D4D4}" type="presParOf" srcId="{0DA7AA5F-7F1D-4351-9F92-65FA64BF0B55}" destId="{5A3E53EE-B664-45F1-B796-E2EE65A7D8F1}" srcOrd="0" destOrd="0" presId="urn:microsoft.com/office/officeart/2008/layout/VerticalCurvedList"/>
    <dgm:cxn modelId="{E4E3139F-57A6-4ECC-B627-FA24EE5450F0}" type="presParOf" srcId="{5A5C7ADA-B854-4650-B1E8-EFC7392C55A8}" destId="{2489666B-9806-41C0-B01D-10691E8E86AC}" srcOrd="9" destOrd="0" presId="urn:microsoft.com/office/officeart/2008/layout/VerticalCurvedList"/>
    <dgm:cxn modelId="{C57B85C9-7A62-4DCF-8344-8C327A169709}" type="presParOf" srcId="{5A5C7ADA-B854-4650-B1E8-EFC7392C55A8}" destId="{11DF5954-F0C3-4E1A-8A92-C66DE8728F53}" srcOrd="10" destOrd="0" presId="urn:microsoft.com/office/officeart/2008/layout/VerticalCurvedList"/>
    <dgm:cxn modelId="{862F1C44-72BF-41A3-B4FD-D617D680117F}" type="presParOf" srcId="{11DF5954-F0C3-4E1A-8A92-C66DE8728F53}" destId="{4FA8C204-BEF5-42DD-A2D9-30BC528241D5}" srcOrd="0" destOrd="0" presId="urn:microsoft.com/office/officeart/2008/layout/VerticalCurvedList"/>
    <dgm:cxn modelId="{37835121-0244-4B8B-9921-19189AB3FBE8}" type="presParOf" srcId="{5A5C7ADA-B854-4650-B1E8-EFC7392C55A8}" destId="{BB93AF96-710D-4FA4-9BC7-78C1B6A361B2}" srcOrd="11" destOrd="0" presId="urn:microsoft.com/office/officeart/2008/layout/VerticalCurvedList"/>
    <dgm:cxn modelId="{3AB2C54A-ACC9-4F67-94B0-F8B732384EE3}" type="presParOf" srcId="{5A5C7ADA-B854-4650-B1E8-EFC7392C55A8}" destId="{CC8B5DD6-9F47-4322-8AC0-01F3E901CAD4}" srcOrd="12" destOrd="0" presId="urn:microsoft.com/office/officeart/2008/layout/VerticalCurvedList"/>
    <dgm:cxn modelId="{BA8F56C1-B89F-4FCC-9CA7-D61264B22D1D}" type="presParOf" srcId="{CC8B5DD6-9F47-4322-8AC0-01F3E901CAD4}" destId="{DBE9CD7C-FDC1-4297-809A-421DE86221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C54E8-D2FD-4F3E-9C92-1417C8948FBD}">
      <dsp:nvSpPr>
        <dsp:cNvPr id="0" name=""/>
        <dsp:cNvSpPr/>
      </dsp:nvSpPr>
      <dsp:spPr>
        <a:xfrm>
          <a:off x="-4970671" y="-761621"/>
          <a:ext cx="5919876" cy="5919876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A0530-9723-4C0A-AFEA-D03251C7288E}">
      <dsp:nvSpPr>
        <dsp:cNvPr id="0" name=""/>
        <dsp:cNvSpPr/>
      </dsp:nvSpPr>
      <dsp:spPr>
        <a:xfrm>
          <a:off x="354162" y="231526"/>
          <a:ext cx="7713397" cy="462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4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prowadzenie stron internetowych uczelni w językach obcych</a:t>
          </a:r>
          <a:endParaRPr lang="pl-PL" sz="1400" kern="1200" dirty="0"/>
        </a:p>
      </dsp:txBody>
      <dsp:txXfrm>
        <a:off x="354162" y="231526"/>
        <a:ext cx="7713397" cy="462877"/>
      </dsp:txXfrm>
    </dsp:sp>
    <dsp:sp modelId="{3073601C-86ED-4261-8C56-3D17B752D0C6}">
      <dsp:nvSpPr>
        <dsp:cNvPr id="0" name=""/>
        <dsp:cNvSpPr/>
      </dsp:nvSpPr>
      <dsp:spPr>
        <a:xfrm>
          <a:off x="64863" y="173667"/>
          <a:ext cx="578597" cy="578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66342-7068-45FE-AEE8-01B620DAE5CE}">
      <dsp:nvSpPr>
        <dsp:cNvPr id="0" name=""/>
        <dsp:cNvSpPr/>
      </dsp:nvSpPr>
      <dsp:spPr>
        <a:xfrm>
          <a:off x="734910" y="925755"/>
          <a:ext cx="7332648" cy="462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4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uczestnictwo w zagranicznych targach edukacyjnych</a:t>
          </a:r>
          <a:endParaRPr lang="pl-PL" sz="1400" kern="1200" dirty="0"/>
        </a:p>
      </dsp:txBody>
      <dsp:txXfrm>
        <a:off x="734910" y="925755"/>
        <a:ext cx="7332648" cy="462877"/>
      </dsp:txXfrm>
    </dsp:sp>
    <dsp:sp modelId="{8D6CE3DE-2171-43EC-A27B-89D1C8384331}">
      <dsp:nvSpPr>
        <dsp:cNvPr id="0" name=""/>
        <dsp:cNvSpPr/>
      </dsp:nvSpPr>
      <dsp:spPr>
        <a:xfrm>
          <a:off x="445612" y="867895"/>
          <a:ext cx="578597" cy="578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17479-9C90-426D-B511-36FF82EB11FD}">
      <dsp:nvSpPr>
        <dsp:cNvPr id="0" name=""/>
        <dsp:cNvSpPr/>
      </dsp:nvSpPr>
      <dsp:spPr>
        <a:xfrm>
          <a:off x="909017" y="1619983"/>
          <a:ext cx="7158542" cy="462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4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zamieszczenie materiałów promocyjnych w językach obcych (np. wywiady ze studentami i absolwentami – cudzoziemcami, kadrą akademicką)</a:t>
          </a:r>
          <a:endParaRPr lang="pl-PL" sz="1400" kern="1200" dirty="0"/>
        </a:p>
      </dsp:txBody>
      <dsp:txXfrm>
        <a:off x="909017" y="1619983"/>
        <a:ext cx="7158542" cy="462877"/>
      </dsp:txXfrm>
    </dsp:sp>
    <dsp:sp modelId="{D4C146A1-9216-4A3B-A68C-857361AF32A6}">
      <dsp:nvSpPr>
        <dsp:cNvPr id="0" name=""/>
        <dsp:cNvSpPr/>
      </dsp:nvSpPr>
      <dsp:spPr>
        <a:xfrm>
          <a:off x="619719" y="1562124"/>
          <a:ext cx="578597" cy="578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91D90-F878-401A-B60E-D077BDFBDB8E}">
      <dsp:nvSpPr>
        <dsp:cNvPr id="0" name=""/>
        <dsp:cNvSpPr/>
      </dsp:nvSpPr>
      <dsp:spPr>
        <a:xfrm>
          <a:off x="909017" y="2313772"/>
          <a:ext cx="7158542" cy="462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4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obecność na popularnych portalach społecznościowych</a:t>
          </a:r>
          <a:endParaRPr lang="pl-PL" sz="1400" kern="1200" dirty="0"/>
        </a:p>
      </dsp:txBody>
      <dsp:txXfrm>
        <a:off x="909017" y="2313772"/>
        <a:ext cx="7158542" cy="462877"/>
      </dsp:txXfrm>
    </dsp:sp>
    <dsp:sp modelId="{5A3E53EE-B664-45F1-B796-E2EE65A7D8F1}">
      <dsp:nvSpPr>
        <dsp:cNvPr id="0" name=""/>
        <dsp:cNvSpPr/>
      </dsp:nvSpPr>
      <dsp:spPr>
        <a:xfrm>
          <a:off x="619719" y="2255912"/>
          <a:ext cx="578597" cy="578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9666B-9806-41C0-B01D-10691E8E86AC}">
      <dsp:nvSpPr>
        <dsp:cNvPr id="0" name=""/>
        <dsp:cNvSpPr/>
      </dsp:nvSpPr>
      <dsp:spPr>
        <a:xfrm>
          <a:off x="734910" y="3008001"/>
          <a:ext cx="7332648" cy="462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4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smtClean="0"/>
            <a:t>kampanie reklamowe</a:t>
          </a:r>
          <a:endParaRPr lang="pl-PL" sz="1400" kern="1200" dirty="0"/>
        </a:p>
      </dsp:txBody>
      <dsp:txXfrm>
        <a:off x="734910" y="3008001"/>
        <a:ext cx="7332648" cy="462877"/>
      </dsp:txXfrm>
    </dsp:sp>
    <dsp:sp modelId="{4FA8C204-BEF5-42DD-A2D9-30BC528241D5}">
      <dsp:nvSpPr>
        <dsp:cNvPr id="0" name=""/>
        <dsp:cNvSpPr/>
      </dsp:nvSpPr>
      <dsp:spPr>
        <a:xfrm>
          <a:off x="445612" y="2950141"/>
          <a:ext cx="578597" cy="578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3AF96-710D-4FA4-9BC7-78C1B6A361B2}">
      <dsp:nvSpPr>
        <dsp:cNvPr id="0" name=""/>
        <dsp:cNvSpPr/>
      </dsp:nvSpPr>
      <dsp:spPr>
        <a:xfrm>
          <a:off x="354162" y="3702229"/>
          <a:ext cx="7713397" cy="462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4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zachęcanie (na zasadach prowizyjnych) aktualnych studentów do rekrutacji swoich znajomych</a:t>
          </a:r>
          <a:endParaRPr lang="pl-PL" sz="1400" kern="1200" dirty="0"/>
        </a:p>
      </dsp:txBody>
      <dsp:txXfrm>
        <a:off x="354162" y="3702229"/>
        <a:ext cx="7713397" cy="462877"/>
      </dsp:txXfrm>
    </dsp:sp>
    <dsp:sp modelId="{DBE9CD7C-FDC1-4297-809A-421DE862218E}">
      <dsp:nvSpPr>
        <dsp:cNvPr id="0" name=""/>
        <dsp:cNvSpPr/>
      </dsp:nvSpPr>
      <dsp:spPr>
        <a:xfrm>
          <a:off x="64863" y="3644369"/>
          <a:ext cx="578597" cy="578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DE1D9-361E-473F-9D7A-605276810AEB}" type="datetimeFigureOut">
              <a:rPr lang="pl-PL" smtClean="0"/>
              <a:t>2018-01-11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CDC39-7827-4486-B97C-35DF882CE8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572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8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5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9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7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6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2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5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7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2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3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84D2C8-6F3A-47F8-9334-EC30AA6C6148}" type="datetimeFigureOut">
              <a:rPr lang="pl-PL" smtClean="0">
                <a:solidFill>
                  <a:srgbClr val="2F2B20">
                    <a:lumMod val="50000"/>
                    <a:lumOff val="50000"/>
                  </a:srgbClr>
                </a:solidFill>
              </a:rPr>
              <a:pPr/>
              <a:t>2018-01-11</a:t>
            </a:fld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>
              <a:solidFill>
                <a:srgbClr val="2F2B2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578C099-1AB5-45F2-A6A0-5AD2F0488079}" type="slidenum">
              <a:rPr lang="pl-PL" smtClean="0">
                <a:solidFill>
                  <a:srgbClr val="A9A57C"/>
                </a:solidFill>
              </a:rPr>
              <a:pPr/>
              <a:t>‹#›</a:t>
            </a:fld>
            <a:endParaRPr lang="pl-PL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9470" y="1260764"/>
            <a:ext cx="8765746" cy="409222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400" b="1" dirty="0"/>
              <a:t>Analiza sytuacji społeczno-ekonomicznej cudzoziemców w województwie śląskim wraz z oceną możliwości wsparcia tej grupy w ramach RPO </a:t>
            </a:r>
            <a:r>
              <a:rPr lang="pl-PL" sz="5400" b="1" dirty="0" err="1"/>
              <a:t>WSL</a:t>
            </a:r>
            <a:r>
              <a:rPr lang="pl-PL" sz="5400" b="1" dirty="0"/>
              <a:t> na lata 2014-2020</a:t>
            </a:r>
            <a:endParaRPr lang="pl-PL" sz="5400" dirty="0">
              <a:solidFill>
                <a:srgbClr val="0070C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9229725" y="642938"/>
            <a:ext cx="2962275" cy="5529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/>
          <a:srcRect t="5357"/>
          <a:stretch>
            <a:fillRect/>
          </a:stretch>
        </p:blipFill>
        <p:spPr bwMode="auto">
          <a:xfrm>
            <a:off x="9609674" y="4910203"/>
            <a:ext cx="2027005" cy="12484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143" y="0"/>
            <a:ext cx="3763896" cy="7623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749" y="1465943"/>
            <a:ext cx="2844853" cy="168502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838" y="3711735"/>
            <a:ext cx="1610061" cy="85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Bezrobocie wśród cudzoziemców</a:t>
            </a:r>
            <a:endParaRPr lang="pl-PL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25F12CDC-CEDA-4A48-9E8C-BD43A4941D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453277"/>
              </p:ext>
            </p:extLst>
          </p:nvPr>
        </p:nvGraphicFramePr>
        <p:xfrm>
          <a:off x="5056909" y="799089"/>
          <a:ext cx="6261821" cy="2345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5278582" y="487326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200" i="1" dirty="0"/>
              <a:t>Cudzoziemcy zarejestrowani jako osoby bezrobotne w województwie śląskim w latach 2012-2016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:o="urn:schemas-microsoft-com:office:office" xmlns:v="urn:schemas-microsoft-com:vml" xmlns:w10="urn:schemas-microsoft-com:office:word" xmlns:w="http://schemas.openxmlformats.org/wordprocessingml/2006/main" xmlns="" xmlns:xdr="http://schemas.openxmlformats.org/drawingml/2006/spreadsheetDrawing" xmlns:a16="http://schemas.microsoft.com/office/drawing/2014/main" xmlns:lc="http://schemas.openxmlformats.org/drawingml/2006/lockedCanvas" id="{69940159-B6CE-41AA-AB7F-242EAC7E1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491614"/>
              </p:ext>
            </p:extLst>
          </p:nvPr>
        </p:nvGraphicFramePr>
        <p:xfrm>
          <a:off x="3725986" y="3943268"/>
          <a:ext cx="6164840" cy="221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6"/>
          <p:cNvSpPr/>
          <p:nvPr/>
        </p:nvSpPr>
        <p:spPr>
          <a:xfrm>
            <a:off x="3602181" y="3580349"/>
            <a:ext cx="73013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/>
              <a:t>Cudzoziemcy zarejestrowani jako osoby bezrobotne i imigranci ogółem, w województwie śląskim w latach 2012-2016</a:t>
            </a:r>
          </a:p>
        </p:txBody>
      </p:sp>
      <p:sp>
        <p:nvSpPr>
          <p:cNvPr id="3" name="Prostokąt 2"/>
          <p:cNvSpPr/>
          <p:nvPr/>
        </p:nvSpPr>
        <p:spPr>
          <a:xfrm>
            <a:off x="6894284" y="3105835"/>
            <a:ext cx="4499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/>
              <a:t>Źródło: Opracowanie własne na podstawie danych WUP Katowice</a:t>
            </a:r>
            <a:r>
              <a:rPr lang="pl-PL" i="1" dirty="0"/>
              <a:t>.</a:t>
            </a:r>
          </a:p>
        </p:txBody>
      </p:sp>
      <p:sp>
        <p:nvSpPr>
          <p:cNvPr id="8" name="Prostokąt 7"/>
          <p:cNvSpPr/>
          <p:nvPr/>
        </p:nvSpPr>
        <p:spPr>
          <a:xfrm>
            <a:off x="3602181" y="6328007"/>
            <a:ext cx="4833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/>
              <a:t>Źródło: Opracowanie własne na podstawie danych WUP Katowice.</a:t>
            </a:r>
          </a:p>
        </p:txBody>
      </p:sp>
    </p:spTree>
    <p:extLst>
      <p:ext uri="{BB962C8B-B14F-4D97-AF65-F5344CB8AC3E}">
        <p14:creationId xmlns:p14="http://schemas.microsoft.com/office/powerpoint/2010/main" val="1828828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Bezrobocie wśród cudzoziemców</a:t>
            </a:r>
          </a:p>
        </p:txBody>
      </p:sp>
      <p:sp>
        <p:nvSpPr>
          <p:cNvPr id="4" name="Prostokąt 3"/>
          <p:cNvSpPr/>
          <p:nvPr/>
        </p:nvSpPr>
        <p:spPr>
          <a:xfrm>
            <a:off x="3713018" y="895944"/>
            <a:ext cx="775854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i="1" dirty="0" smtClean="0">
                <a:solidFill>
                  <a:schemeClr val="tx2"/>
                </a:solidFill>
              </a:rPr>
              <a:t>W 2016 roku na terenie województwa śląskiego przebywało 404 bezrobotnych cudzoziemców, co stanowi niewielki odsetek liczby imigrantów ogółem. Stanowią oni także marginalną liczbę </a:t>
            </a:r>
            <a:r>
              <a:rPr lang="pl-PL" sz="2000" dirty="0">
                <a:solidFill>
                  <a:schemeClr val="tx2"/>
                </a:solidFill>
              </a:rPr>
              <a:t>wśród zarejestrowanych bezrobotnych i tylko nieliczni z nich posiadają prawo do zasiłku</a:t>
            </a:r>
            <a:r>
              <a:rPr lang="pl-PL" sz="2000" dirty="0" smtClean="0">
                <a:solidFill>
                  <a:schemeClr val="tx2"/>
                </a:solidFill>
              </a:rPr>
              <a:t>.</a:t>
            </a:r>
            <a:endParaRPr lang="pl-PL" sz="2000" i="1" dirty="0" smtClean="0">
              <a:solidFill>
                <a:schemeClr val="tx2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/>
                </a:solidFill>
              </a:rPr>
              <a:t>Cudzoziemcy przyjeżdżają  do Polski głównie na podstawie oświadczenia </a:t>
            </a:r>
            <a:r>
              <a:rPr lang="pl-PL" sz="2000" dirty="0">
                <a:solidFill>
                  <a:schemeClr val="tx2"/>
                </a:solidFill>
              </a:rPr>
              <a:t>o zamiarze powierzenia pracy cudzoziemcowi złożonego przez polskiego pracodawcę i zarejestrowanego w powiatowym urzędzie </a:t>
            </a:r>
            <a:r>
              <a:rPr lang="pl-PL" sz="2000" dirty="0" smtClean="0">
                <a:solidFill>
                  <a:schemeClr val="tx2"/>
                </a:solidFill>
              </a:rPr>
              <a:t>pracy.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/>
                </a:solidFill>
              </a:rPr>
              <a:t>Powodem bezrobocia jest głównie brak pośrednika (np. w postaci agencji pracy), który pomaga cudzoziemcom w kontakcie z pracodawcą, nieznajomość języka oraz problem z nostryfikacją dyplomu.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2"/>
                </a:solidFill>
              </a:rPr>
              <a:t>Cudzoziemcy, który stracili pracę</a:t>
            </a:r>
            <a:r>
              <a:rPr lang="pl-PL" sz="2000" b="1" dirty="0">
                <a:solidFill>
                  <a:schemeClr val="tx2"/>
                </a:solidFill>
              </a:rPr>
              <a:t>, </a:t>
            </a:r>
            <a:r>
              <a:rPr lang="pl-PL" sz="2000" dirty="0">
                <a:solidFill>
                  <a:schemeClr val="tx2"/>
                </a:solidFill>
              </a:rPr>
              <a:t>mogą zarejestrować się w powiatowym urzędzie pracy jako osoby bezrobotne</a:t>
            </a:r>
            <a:r>
              <a:rPr lang="pl-PL" sz="2000" b="1" dirty="0">
                <a:solidFill>
                  <a:schemeClr val="tx2"/>
                </a:solidFill>
              </a:rPr>
              <a:t>,</a:t>
            </a:r>
            <a:r>
              <a:rPr lang="pl-PL" sz="2000" dirty="0">
                <a:solidFill>
                  <a:schemeClr val="tx2"/>
                </a:solidFill>
              </a:rPr>
              <a:t> jeżeli posiadają odpowiedni tytuł pobytowy oraz spełnią warunki określone w ustawie o promocji zatrudnienia i instytucjach rynku pracy</a:t>
            </a:r>
            <a:r>
              <a:rPr lang="pl-PL" sz="20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345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Aktywność zawodowa </a:t>
            </a:r>
            <a:r>
              <a:rPr lang="pl-PL" dirty="0" smtClean="0"/>
              <a:t>cudzoziemców </a:t>
            </a:r>
            <a:r>
              <a:rPr lang="pl-PL" sz="3200" dirty="0" smtClean="0"/>
              <a:t>– zapełnianie luki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0513" y="3091543"/>
            <a:ext cx="8142515" cy="3425371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W roku 2017 </a:t>
            </a:r>
            <a:r>
              <a:rPr lang="pl-PL" dirty="0"/>
              <a:t>liczba zawodów deficytowych w województwie śląskim </a:t>
            </a:r>
            <a:r>
              <a:rPr lang="pl-PL" dirty="0" smtClean="0"/>
              <a:t>wyniosła </a:t>
            </a:r>
            <a:r>
              <a:rPr lang="pl-PL" dirty="0"/>
              <a:t>43 </a:t>
            </a:r>
            <a:r>
              <a:rPr lang="pl-PL" dirty="0" smtClean="0"/>
              <a:t>(zawody </a:t>
            </a:r>
            <a:r>
              <a:rPr lang="pl-PL" dirty="0"/>
              <a:t>szczególnie deficytowe </a:t>
            </a:r>
            <a:r>
              <a:rPr lang="pl-PL" dirty="0" smtClean="0"/>
              <a:t>: </a:t>
            </a:r>
            <a:r>
              <a:rPr lang="pl-PL" dirty="0"/>
              <a:t>kierowcy samochodów ciężarowych i ciągników siodłowych, pielęgniarki i położne oraz spawacze). </a:t>
            </a:r>
            <a:r>
              <a:rPr lang="pl-PL" dirty="0" smtClean="0"/>
              <a:t>Prognoza na rok 2018 wskazuje, że liczba zawodów deficytowych zmniejszy się do 39, wzrośnie jednak liczba zawodów  szczególnie deficytowych (dołączą do nich fryzjerzy, kucharze i piekarze). </a:t>
            </a:r>
            <a:endParaRPr lang="pl-PL" dirty="0" smtClean="0">
              <a:solidFill>
                <a:schemeClr val="tx2"/>
              </a:solidFill>
            </a:endParaRPr>
          </a:p>
          <a:p>
            <a:r>
              <a:rPr lang="pl-PL" dirty="0">
                <a:solidFill>
                  <a:schemeClr val="tx2"/>
                </a:solidFill>
              </a:rPr>
              <a:t>P</a:t>
            </a:r>
            <a:r>
              <a:rPr lang="pl-PL" dirty="0" smtClean="0">
                <a:solidFill>
                  <a:schemeClr val="tx2"/>
                </a:solidFill>
              </a:rPr>
              <a:t>rzedsiębiorcy </a:t>
            </a:r>
            <a:r>
              <a:rPr lang="pl-PL" dirty="0">
                <a:solidFill>
                  <a:schemeClr val="tx2"/>
                </a:solidFill>
              </a:rPr>
              <a:t>coraz chętniej zatrudniają cudzoziemców głównie z powodu braku pracowników polskich, chcących podjąć pracę na danych warunkach oraz niewysokich oczekiwań płacowych </a:t>
            </a:r>
            <a:r>
              <a:rPr lang="pl-PL" dirty="0" smtClean="0">
                <a:solidFill>
                  <a:schemeClr val="tx2"/>
                </a:solidFill>
              </a:rPr>
              <a:t>cudzoziemców.</a:t>
            </a:r>
          </a:p>
          <a:p>
            <a:r>
              <a:rPr lang="pl-PL" dirty="0">
                <a:solidFill>
                  <a:schemeClr val="tx2"/>
                </a:solidFill>
              </a:rPr>
              <a:t>Obcokrajowcy zatrudniani są głównie na stanowiskach związanych z pracą fizyczną i wzmożonym wysiłkiem – wykonują m.in. prace magazynowe czy w budownictwie. Oprócz tego duża grupa cudzoziemców pracuje także w </a:t>
            </a:r>
            <a:r>
              <a:rPr lang="pl-PL" dirty="0" smtClean="0">
                <a:solidFill>
                  <a:schemeClr val="tx2"/>
                </a:solidFill>
              </a:rPr>
              <a:t>transporcie i przemyśle. 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875314" y="449499"/>
            <a:ext cx="73006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 smtClean="0"/>
              <a:t>Czy zatrudnienie cudzoziemców pozwala zapełnić lukę na stanowiskach pracy, na które nie ma aplikantów z Polski?</a:t>
            </a:r>
            <a:endParaRPr lang="pl-PL" sz="1200" i="1" dirty="0"/>
          </a:p>
        </p:txBody>
      </p:sp>
      <p:sp>
        <p:nvSpPr>
          <p:cNvPr id="6" name="Prostokąt 5"/>
          <p:cNvSpPr/>
          <p:nvPr/>
        </p:nvSpPr>
        <p:spPr>
          <a:xfrm>
            <a:off x="6286764" y="2685927"/>
            <a:ext cx="51833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</a:t>
            </a:r>
            <a:r>
              <a:rPr lang="pl-PL" sz="1200" i="1" dirty="0" smtClean="0"/>
              <a:t>przeprowadzonych badań </a:t>
            </a:r>
            <a:r>
              <a:rPr lang="pl-PL" sz="1200" i="1" dirty="0" err="1" smtClean="0"/>
              <a:t>CATI</a:t>
            </a:r>
            <a:r>
              <a:rPr lang="pl-PL" sz="1200" i="1" dirty="0" smtClean="0"/>
              <a:t>. N=300</a:t>
            </a:r>
            <a:endParaRPr lang="pl-PL" sz="1200" i="1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lc="http://schemas.openxmlformats.org/drawingml/2006/lockedCanvas" xmlns:arto="http://schemas.microsoft.com/office/word/2006/arto" xmlns:w15="http://schemas.microsoft.com/office/word/2012/wordml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ve="http://schemas.openxmlformats.org/markup-compatibility/2006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5F073460-79E9-48E3-B43D-682795C708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6527657"/>
              </p:ext>
            </p:extLst>
          </p:nvPr>
        </p:nvGraphicFramePr>
        <p:xfrm>
          <a:off x="4049486" y="726499"/>
          <a:ext cx="7211967" cy="196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589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Dynamika zatrudniania cudzoziemców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906665"/>
              </p:ext>
            </p:extLst>
          </p:nvPr>
        </p:nvGraphicFramePr>
        <p:xfrm>
          <a:off x="4005943" y="1143666"/>
          <a:ext cx="7605487" cy="2295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0286"/>
                <a:gridCol w="595085"/>
                <a:gridCol w="648403"/>
                <a:gridCol w="991713"/>
              </a:tblGrid>
              <a:tr h="187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</a:rPr>
                        <a:t>Wybrane sekcje PKD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Tendencja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8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</a:rPr>
                        <a:t>Rolnictwo, leśnictwo, 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</a:rPr>
                        <a:t>łowiectwo</a:t>
                      </a:r>
                      <a:r>
                        <a:rPr lang="pl-PL" sz="12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</a:rPr>
                        <a:t>i rybactwo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145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↑625%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7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Przetwórstwo przemysłowe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334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↑137%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7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Budownictwo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351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1408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↑301%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7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Handel hurtowy i detaliczny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436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295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↓ 32%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7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</a:rPr>
                        <a:t>Transport i gospodarka magazynowa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1926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↑1575%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7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</a:rPr>
                        <a:t>Informacja i komunikacja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↑100%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7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</a:rPr>
                        <a:t>Działalność profesjonalna, naukowa i techniczna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</a:rPr>
                        <a:t>621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</a:rPr>
                        <a:t>↑2384%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3697183" y="654709"/>
            <a:ext cx="78271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/>
              <a:t>Zapotrzebowanie na pracę świadczoną przez cudzoziemców w województwie śląskim na przestrzeni lat </a:t>
            </a:r>
            <a:r>
              <a:rPr lang="pl-PL" sz="1200" i="1" dirty="0" smtClean="0"/>
              <a:t>2012-2016 (sekcje, gdzie zaobserwowano największe zmiany)</a:t>
            </a:r>
            <a:endParaRPr lang="pl-PL" sz="1200" i="1" dirty="0"/>
          </a:p>
        </p:txBody>
      </p:sp>
      <p:sp>
        <p:nvSpPr>
          <p:cNvPr id="7" name="Prostokąt 6"/>
          <p:cNvSpPr/>
          <p:nvPr/>
        </p:nvSpPr>
        <p:spPr>
          <a:xfrm>
            <a:off x="7779406" y="3335333"/>
            <a:ext cx="38347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danych </a:t>
            </a:r>
            <a:r>
              <a:rPr lang="pl-PL" sz="1200" i="1" dirty="0" err="1" smtClean="0"/>
              <a:t>MRPIPS</a:t>
            </a:r>
            <a:r>
              <a:rPr lang="pl-PL" sz="1200" i="1" dirty="0"/>
              <a:t>.</a:t>
            </a:r>
          </a:p>
        </p:txBody>
      </p:sp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921235"/>
              </p:ext>
            </p:extLst>
          </p:nvPr>
        </p:nvGraphicFramePr>
        <p:xfrm>
          <a:off x="3552040" y="3859805"/>
          <a:ext cx="7769103" cy="2264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rostokąt 11"/>
          <p:cNvSpPr/>
          <p:nvPr/>
        </p:nvSpPr>
        <p:spPr>
          <a:xfrm>
            <a:off x="3552040" y="3612332"/>
            <a:ext cx="80620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 smtClean="0"/>
              <a:t>Rzeczywista i prognozowana  liczba wydanych zezwoleń na pracę dla cudzoziemców w latach 2010-2022 w województwie śląskim</a:t>
            </a:r>
            <a:endParaRPr lang="pl-PL" sz="1200" i="1" dirty="0"/>
          </a:p>
        </p:txBody>
      </p:sp>
      <p:sp>
        <p:nvSpPr>
          <p:cNvPr id="13" name="Prostokąt 12"/>
          <p:cNvSpPr/>
          <p:nvPr/>
        </p:nvSpPr>
        <p:spPr>
          <a:xfrm>
            <a:off x="7583075" y="6123263"/>
            <a:ext cx="39406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 smtClean="0"/>
              <a:t>Źródło: Opracowanie własne na podstawie danych </a:t>
            </a:r>
            <a:r>
              <a:rPr lang="pl-PL" sz="1200" i="1" dirty="0" err="1" smtClean="0"/>
              <a:t>MRPiPS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2337330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Dynamika zatrudniania cudzoziemców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599543" y="654445"/>
            <a:ext cx="798285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dirty="0" smtClean="0">
                <a:solidFill>
                  <a:schemeClr val="tx2"/>
                </a:solidFill>
              </a:rPr>
              <a:t>Zdecydowanie największy wzrost pracowników-cudzoziemców zaobserwować można w sektorach: rolnictwo, leśnictwo, łowiectwo i rybactwo, transport i gospodarka magazynowa oraz działalność  profesjonalna, naukowa i techniczna.</a:t>
            </a:r>
          </a:p>
          <a:p>
            <a:pPr lvl="0" algn="just"/>
            <a:r>
              <a:rPr lang="pl-PL" dirty="0" smtClean="0">
                <a:solidFill>
                  <a:schemeClr val="tx2"/>
                </a:solidFill>
              </a:rPr>
              <a:t>Według ekspertów z województwa </a:t>
            </a:r>
            <a:r>
              <a:rPr lang="pl-PL" dirty="0">
                <a:solidFill>
                  <a:schemeClr val="tx2"/>
                </a:solidFill>
              </a:rPr>
              <a:t>ś</a:t>
            </a:r>
            <a:r>
              <a:rPr lang="pl-PL" dirty="0" smtClean="0">
                <a:solidFill>
                  <a:schemeClr val="tx2"/>
                </a:solidFill>
              </a:rPr>
              <a:t>ląskiego, najbardziej obleganymi przez cudzoziemców sekcjami </a:t>
            </a:r>
            <a:r>
              <a:rPr lang="pl-PL" dirty="0" err="1" smtClean="0">
                <a:solidFill>
                  <a:schemeClr val="tx2"/>
                </a:solidFill>
              </a:rPr>
              <a:t>PKD</a:t>
            </a:r>
            <a:r>
              <a:rPr lang="pl-PL" dirty="0" smtClean="0">
                <a:solidFill>
                  <a:schemeClr val="tx2"/>
                </a:solidFill>
              </a:rPr>
              <a:t> są transport, budownictwo, </a:t>
            </a:r>
            <a:r>
              <a:rPr lang="pl-PL" dirty="0" smtClean="0"/>
              <a:t>działalność </a:t>
            </a:r>
            <a:r>
              <a:rPr lang="pl-PL" dirty="0"/>
              <a:t>związana z zakwaterowaniem i usługami gastronomicznymi </a:t>
            </a:r>
            <a:r>
              <a:rPr lang="pl-PL" dirty="0" smtClean="0"/>
              <a:t>oraz </a:t>
            </a:r>
            <a:r>
              <a:rPr lang="pl-PL" dirty="0"/>
              <a:t>handel. </a:t>
            </a:r>
            <a:endParaRPr lang="pl-PL" dirty="0" smtClean="0"/>
          </a:p>
          <a:p>
            <a:pPr lvl="0" algn="just"/>
            <a:r>
              <a:rPr lang="pl-PL" dirty="0" smtClean="0">
                <a:solidFill>
                  <a:schemeClr val="tx2"/>
                </a:solidFill>
              </a:rPr>
              <a:t>W ciągu ostatnich 4 lat ponad ¼ badanych przedsiębiorców zwiększyła zatrudnienie cudzoziemców, co wiązało się z odpływem pracowników polskich i zwiększeniem liczby miejsc pracy w zakładzie. </a:t>
            </a:r>
          </a:p>
          <a:p>
            <a:pPr lvl="0" algn="just"/>
            <a:r>
              <a:rPr lang="pl-PL" dirty="0">
                <a:solidFill>
                  <a:schemeClr val="tx2"/>
                </a:solidFill>
              </a:rPr>
              <a:t>P</a:t>
            </a:r>
            <a:r>
              <a:rPr lang="pl-PL" dirty="0" smtClean="0">
                <a:solidFill>
                  <a:schemeClr val="tx2"/>
                </a:solidFill>
              </a:rPr>
              <a:t>oza zawodami, których deficyt obserwowany jest w całej Polsce (</a:t>
            </a:r>
            <a:r>
              <a:rPr lang="pl-PL" dirty="0">
                <a:solidFill>
                  <a:schemeClr val="tx2"/>
                </a:solidFill>
              </a:rPr>
              <a:t>m.in. pracownicy budowlani, fryzjerzy, kierowcy, kucharze, operatorzy maszyn, pielęgniarki i położne i elektromonterzy), w województwie śląskim rośnie zapotrzebowanie na opiekunów osób starszych, pracowników gastronomii, specjalistów elektroniki i ds. finansowo-księgowych ze znajomością języków obcych, a także pracowników obsługi klienta oraz </a:t>
            </a:r>
            <a:r>
              <a:rPr lang="pl-PL" dirty="0" smtClean="0">
                <a:solidFill>
                  <a:schemeClr val="tx2"/>
                </a:solidFill>
              </a:rPr>
              <a:t>handlu</a:t>
            </a:r>
            <a:r>
              <a:rPr lang="pl-PL" dirty="0">
                <a:solidFill>
                  <a:schemeClr val="tx2"/>
                </a:solidFill>
              </a:rPr>
              <a:t>.</a:t>
            </a:r>
            <a:endParaRPr lang="pl-PL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4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Decyzja o zatrudnieniu cudzoziemca</a:t>
            </a:r>
            <a:br>
              <a:rPr lang="pl-PL" dirty="0"/>
            </a:br>
            <a:r>
              <a:rPr lang="pl-PL" sz="3200" dirty="0"/>
              <a:t>a odmienny model kulturowy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657598" y="3294741"/>
            <a:ext cx="783771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900" dirty="0" smtClean="0"/>
              <a:t>Cudzoziemcy zatrudniani są głównie dlatego, iż danymi stanowiskami nie są zainteresowani Polacy – znaczna część przedsiębiorców deklaruje, że różnice kulturowe nie stanowią dla nich bariery w zatrudnianiu cudzoziemców, równocześnie jednak, gdyby mieli wybór, w swoich firmach zatrudnialiby Polaków.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900" dirty="0" smtClean="0"/>
              <a:t>Najchętniej </a:t>
            </a:r>
            <a:r>
              <a:rPr lang="pl-PL" sz="1900" dirty="0"/>
              <a:t>zatrudnianą grupą imigrantów są mieszkańcy krajów słowiańskich (m.in. Ukrainy, Rosji, Białorusi i Mołdawii), co wynika z podobieństwa kultury i języka. Preferencja w zatrudnianiu wynika głównie </a:t>
            </a:r>
            <a:r>
              <a:rPr lang="pl-PL" sz="1900" dirty="0" smtClean="0"/>
              <a:t>ze </a:t>
            </a:r>
            <a:r>
              <a:rPr lang="pl-PL" sz="1900" dirty="0"/>
              <a:t>stosunkowej łatwości porozumiewania się, a co za tym idzie, zrozumienia poleceń, zasad i zakresu obowiązków</a:t>
            </a:r>
            <a:r>
              <a:rPr lang="pl-PL" sz="1900" dirty="0" smtClean="0"/>
              <a:t>.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lc="http://schemas.openxmlformats.org/drawingml/2006/lockedCanvas" xmlns:arto="http://schemas.microsoft.com/office/word/2006/arto" xmlns:w15="http://schemas.microsoft.com/office/word/2012/wordml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ve="http://schemas.openxmlformats.org/markup-compatibility/2006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6F15A615-5264-4A30-9AD2-CD6A8466B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4367207"/>
              </p:ext>
            </p:extLst>
          </p:nvPr>
        </p:nvGraphicFramePr>
        <p:xfrm>
          <a:off x="4502321" y="870748"/>
          <a:ext cx="7039428" cy="2062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6535246" y="2933260"/>
            <a:ext cx="51496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</a:t>
            </a:r>
            <a:r>
              <a:rPr lang="pl-PL" sz="1200" i="1" dirty="0" smtClean="0"/>
              <a:t>podstawie przeprowadzonych badań  CATI n=300</a:t>
            </a:r>
            <a:endParaRPr lang="pl-PL" sz="1200" dirty="0"/>
          </a:p>
        </p:txBody>
      </p:sp>
      <p:sp>
        <p:nvSpPr>
          <p:cNvPr id="6" name="Prostokąt 5"/>
          <p:cNvSpPr/>
          <p:nvPr/>
        </p:nvSpPr>
        <p:spPr>
          <a:xfrm>
            <a:off x="6724859" y="491662"/>
            <a:ext cx="47704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 smtClean="0"/>
              <a:t>Różnice kulturowe jako bariera zatrudnienia cudzoziemców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3271060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Dodatkowe świadczenia zapewnianie przez śląskich pracodawców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56000" y="566057"/>
            <a:ext cx="8113486" cy="6096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dirty="0" smtClean="0"/>
              <a:t>Znaczna część pracodawców nie zapewnia pracownikom-cudzoziemcom dodatkowych świadczeń, głównie z powodu braku środków finansowych. Ci, którzy takie świadczenia dają, zapewniają przede wszystkim:</a:t>
            </a:r>
          </a:p>
          <a:p>
            <a:r>
              <a:rPr lang="pl-PL" dirty="0" smtClean="0"/>
              <a:t>Darmowy nocleg/ miejsce zamieszkania, </a:t>
            </a:r>
          </a:p>
          <a:p>
            <a:r>
              <a:rPr lang="pl-PL" dirty="0" smtClean="0"/>
              <a:t>Pomoc </a:t>
            </a:r>
            <a:r>
              <a:rPr lang="pl-PL" dirty="0"/>
              <a:t>w znalezieniu zakwaterowania korzystnego </a:t>
            </a:r>
            <a:r>
              <a:rPr lang="pl-PL" dirty="0" smtClean="0"/>
              <a:t>cenowo,</a:t>
            </a:r>
          </a:p>
          <a:p>
            <a:pPr lvl="0"/>
            <a:r>
              <a:rPr lang="pl-PL" dirty="0" smtClean="0"/>
              <a:t>Dowóz do pracy,</a:t>
            </a:r>
          </a:p>
          <a:p>
            <a:pPr lvl="0"/>
            <a:r>
              <a:rPr lang="pl-PL" dirty="0" smtClean="0"/>
              <a:t>Jednorazową zapomogę startową </a:t>
            </a:r>
            <a:r>
              <a:rPr lang="pl-PL" dirty="0"/>
              <a:t>(np. na pierwszy czynsz),</a:t>
            </a:r>
          </a:p>
          <a:p>
            <a:pPr lvl="0"/>
            <a:r>
              <a:rPr lang="pl-PL" dirty="0"/>
              <a:t>Wyżywienie (szczególnie, jeśli praca polega na wyjazdach)</a:t>
            </a:r>
          </a:p>
          <a:p>
            <a:pPr lvl="0"/>
            <a:r>
              <a:rPr lang="pl-PL" dirty="0"/>
              <a:t>Odzież </a:t>
            </a:r>
            <a:r>
              <a:rPr lang="pl-PL" dirty="0" smtClean="0"/>
              <a:t>roboczą </a:t>
            </a:r>
            <a:r>
              <a:rPr lang="pl-PL" dirty="0"/>
              <a:t>i posiłek regeneracyjny</a:t>
            </a:r>
            <a:r>
              <a:rPr lang="pl-PL" dirty="0" smtClean="0"/>
              <a:t>,</a:t>
            </a:r>
          </a:p>
          <a:p>
            <a:pPr lvl="0"/>
            <a:r>
              <a:rPr lang="pl-PL" dirty="0" smtClean="0"/>
              <a:t>Prywatne ubezpieczenie zdrowotne,</a:t>
            </a:r>
            <a:endParaRPr lang="pl-PL" dirty="0"/>
          </a:p>
          <a:p>
            <a:pPr lvl="0"/>
            <a:r>
              <a:rPr lang="pl-PL" dirty="0"/>
              <a:t>Bezpłatne kursy języka polskiego (poziom podstawowy) lub dofinansowanie do wyższych poziomów,</a:t>
            </a:r>
          </a:p>
          <a:p>
            <a:pPr lvl="0"/>
            <a:r>
              <a:rPr lang="pl-PL" dirty="0"/>
              <a:t>Kursy podnoszące </a:t>
            </a:r>
            <a:r>
              <a:rPr lang="pl-PL" dirty="0" smtClean="0"/>
              <a:t>kwalifikacje,</a:t>
            </a:r>
          </a:p>
          <a:p>
            <a:pPr marL="0" indent="0" algn="ctr">
              <a:buNone/>
            </a:pPr>
            <a:r>
              <a:rPr lang="pl-PL" u="sng" dirty="0" smtClean="0"/>
              <a:t>Eksperci ostrzegają, iż oferowanie świadczeń jedynie obcokrajowcom</a:t>
            </a:r>
            <a:r>
              <a:rPr lang="pl-PL" u="sng" dirty="0"/>
              <a:t> </a:t>
            </a:r>
            <a:r>
              <a:rPr lang="pl-PL" u="sng" dirty="0" smtClean="0"/>
              <a:t> rodzi w niektórych firmach niezadowolenie pracowników polskich, którzy czują się pokrzywdzeni.  Jednocześnie pracownicy z zagranicy pracują częściej za niższe niż Polacy wynagrodzenie.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1973184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3837"/>
            <a:ext cx="3352799" cy="4601183"/>
          </a:xfrm>
        </p:spPr>
        <p:txBody>
          <a:bodyPr>
            <a:normAutofit/>
          </a:bodyPr>
          <a:lstStyle/>
          <a:p>
            <a:pPr algn="ctr"/>
            <a:r>
              <a:rPr lang="pl-PL" sz="3400" dirty="0" smtClean="0"/>
              <a:t>Zapotrzebowanie na pracowników-cudzoziemców</a:t>
            </a:r>
            <a:br>
              <a:rPr lang="pl-PL" sz="3400" dirty="0" smtClean="0"/>
            </a:br>
            <a:r>
              <a:rPr lang="pl-PL" sz="2800" dirty="0" smtClean="0"/>
              <a:t>spadek zatrudnienia cudzoziemców</a:t>
            </a:r>
            <a:endParaRPr lang="pl-PL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27138"/>
              </p:ext>
            </p:extLst>
          </p:nvPr>
        </p:nvGraphicFramePr>
        <p:xfrm>
          <a:off x="3629892" y="1986218"/>
          <a:ext cx="7641441" cy="2801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271"/>
                <a:gridCol w="930285"/>
                <a:gridCol w="930285"/>
                <a:gridCol w="1253600"/>
              </a:tblGrid>
              <a:tr h="21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Wybrane sekcje </a:t>
                      </a:r>
                      <a:r>
                        <a:rPr lang="pl-PL" sz="1200" dirty="0" err="1">
                          <a:effectLst/>
                          <a:latin typeface="Calibri" pitchFamily="34" charset="0"/>
                        </a:rPr>
                        <a:t>PKD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2012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2016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Tendencja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Rolnictwo, leśnictwo, </a:t>
                      </a: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łowiectwo </a:t>
                      </a: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i rybactwo 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20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145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↑625%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Przetwórstwo przemysłowe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141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334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↑137%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Budownictwo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351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1408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↑301%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Handel hurtowy i detaliczny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436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295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↓ 32%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Transport i gospodarka magazynowa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115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1926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↑1575%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Informacja i komunikacja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15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30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↑100%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Działalność finansowa i ubezpieczeniowa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5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↓  o 5 osób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Działalność profesjonalna, naukowa i techniczna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25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621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↑2384%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19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Gospodarstwa domowe zatrudniające pracowników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16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13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↓ 19%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3893127" y="1709217"/>
            <a:ext cx="74953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/>
              <a:t>Zapotrzebowanie na pracę świadczoną przez cudzoziemców w województwie śląskim na przestrzeni lat 2012-2016</a:t>
            </a:r>
          </a:p>
        </p:txBody>
      </p:sp>
      <p:sp>
        <p:nvSpPr>
          <p:cNvPr id="6" name="Prostokąt 5"/>
          <p:cNvSpPr/>
          <p:nvPr/>
        </p:nvSpPr>
        <p:spPr>
          <a:xfrm>
            <a:off x="3629892" y="398445"/>
            <a:ext cx="775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solidFill>
                  <a:schemeClr val="tx2"/>
                </a:solidFill>
              </a:rPr>
              <a:t>Prognoza demograficzna na lata 2014-2050 dla województwa śląskiego wskazuje, że liczba ludności do 2050 roku będzie spadać. Utrzymywać się będzie ujemny przyrost naturalny, wystąpią tez niekorzystne zmiany w strukturze ludności. Prognozuje się, że w 2050 roku liczba ludności spadnie o 11,8%. </a:t>
            </a:r>
          </a:p>
        </p:txBody>
      </p:sp>
      <p:sp>
        <p:nvSpPr>
          <p:cNvPr id="3" name="Prostokąt 2"/>
          <p:cNvSpPr/>
          <p:nvPr/>
        </p:nvSpPr>
        <p:spPr>
          <a:xfrm>
            <a:off x="7402286" y="4825442"/>
            <a:ext cx="386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/>
              <a:t>Źródło: opracowanie własne na podstawie danych MPIPS. </a:t>
            </a:r>
          </a:p>
        </p:txBody>
      </p:sp>
      <p:sp>
        <p:nvSpPr>
          <p:cNvPr id="7" name="Prostokąt 6"/>
          <p:cNvSpPr/>
          <p:nvPr/>
        </p:nvSpPr>
        <p:spPr>
          <a:xfrm>
            <a:off x="3761509" y="5079302"/>
            <a:ext cx="775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solidFill>
                  <a:schemeClr val="tx2"/>
                </a:solidFill>
              </a:rPr>
              <a:t>Oznacza to, że cudzoziemcy zatrudniani  będą w coraz większej liczbie branż. Obserwuje się jednak także spadki w zatrudnieniu – z pewnością dotyczy to między innymi gospodarstw domowych zatrudniających cudzoziemców – zatrudnienie jest tam prowadzone głównie w szarej strefie. 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45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Bariery w zatrudnianiu pracowników-cudzoziemców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Koszty </a:t>
            </a:r>
            <a:r>
              <a:rPr lang="pl-PL" dirty="0"/>
              <a:t>związane z zatrudnieniem cudzoziemca oraz nadmiar obowiązków </a:t>
            </a:r>
            <a:r>
              <a:rPr lang="pl-PL" dirty="0" smtClean="0"/>
              <a:t>biurokratycznych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Rodzaj wizy </a:t>
            </a:r>
            <a:r>
              <a:rPr lang="pl-PL" dirty="0"/>
              <a:t>oraz zezwolenia na </a:t>
            </a:r>
            <a:r>
              <a:rPr lang="pl-PL" dirty="0" smtClean="0"/>
              <a:t>pobyt i pracę, które posiada cudzoziemiec (ograniczenia czasowe, zezwolenie na wykonywanie konkretnej pracy)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Odmienny </a:t>
            </a:r>
            <a:r>
              <a:rPr lang="pl-PL" dirty="0"/>
              <a:t>model kulturowy, a przede wszystkim odmienny język, którym posługuje się </a:t>
            </a:r>
            <a:r>
              <a:rPr lang="pl-PL" dirty="0" smtClean="0"/>
              <a:t>cudzoziemiec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Brak </a:t>
            </a:r>
            <a:r>
              <a:rPr lang="pl-PL" dirty="0"/>
              <a:t>pośrednika, znającego zarówno pracodawcę, jak i </a:t>
            </a:r>
            <a:r>
              <a:rPr lang="pl-PL" dirty="0" smtClean="0"/>
              <a:t>pracownika</a:t>
            </a:r>
          </a:p>
        </p:txBody>
      </p:sp>
    </p:spTree>
    <p:extLst>
      <p:ext uri="{BB962C8B-B14F-4D97-AF65-F5344CB8AC3E}">
        <p14:creationId xmlns:p14="http://schemas.microsoft.com/office/powerpoint/2010/main" val="438464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Studenci - cudzoziemcy</a:t>
            </a:r>
            <a:endParaRPr lang="pl-PL" sz="4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008058"/>
              </p:ext>
            </p:extLst>
          </p:nvPr>
        </p:nvGraphicFramePr>
        <p:xfrm>
          <a:off x="3589812" y="591380"/>
          <a:ext cx="8268196" cy="2231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140"/>
                <a:gridCol w="1496376"/>
                <a:gridCol w="1602445"/>
                <a:gridCol w="1602445"/>
                <a:gridCol w="1585790"/>
              </a:tblGrid>
              <a:tr h="1909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Kraj pochodzenia studenta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2013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2016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91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Liczba studentów-cudzoziemców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Procent ze wszystkich studentów-cudzoziemców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Liczba studentów-cudzoziemców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Procent ze wszystkich studentów-cudzoziemców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Ukraina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162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23,9%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631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49,4%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USA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123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18,1%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105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8,2%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Czechy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71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10,5%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30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2,3%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Tajwan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49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7,2%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4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0,3%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Chiny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31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4,6%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23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1,8%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Norwegia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21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3,1%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48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3,8%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Szwecja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14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2,1%</a:t>
                      </a:r>
                      <a:endParaRPr lang="pl-PL" sz="16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60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4,7%</a:t>
                      </a:r>
                      <a:endParaRPr lang="pl-PL" sz="1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3962401" y="129715"/>
            <a:ext cx="7523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Kraje pochodzenia </a:t>
            </a:r>
            <a:r>
              <a:rPr lang="pl-PL" sz="1200" dirty="0"/>
              <a:t>studentów-cudzoziemców na terenie województwa śląskiego w 2013 </a:t>
            </a:r>
            <a:r>
              <a:rPr lang="pl-PL" sz="1200" dirty="0" smtClean="0"/>
              <a:t>i 2016 roku (uwzględniono  kraje, z których pochodzi największa liczba studentów lub  gdzie odnotowano największe zmiany)</a:t>
            </a:r>
            <a:endParaRPr lang="pl-PL" sz="1200" dirty="0"/>
          </a:p>
        </p:txBody>
      </p:sp>
      <p:sp>
        <p:nvSpPr>
          <p:cNvPr id="9" name="Prostokąt 8"/>
          <p:cNvSpPr/>
          <p:nvPr/>
        </p:nvSpPr>
        <p:spPr>
          <a:xfrm>
            <a:off x="8202684" y="2889917"/>
            <a:ext cx="3634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danych </a:t>
            </a:r>
            <a:r>
              <a:rPr lang="pl-PL" sz="1200" i="1" dirty="0" smtClean="0"/>
              <a:t>GUS. </a:t>
            </a:r>
            <a:endParaRPr lang="pl-PL" sz="1200" i="1" dirty="0"/>
          </a:p>
        </p:txBody>
      </p:sp>
      <p:graphicFrame>
        <p:nvGraphicFramePr>
          <p:cNvPr id="13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571532"/>
              </p:ext>
            </p:extLst>
          </p:nvPr>
        </p:nvGraphicFramePr>
        <p:xfrm>
          <a:off x="3556000" y="3446759"/>
          <a:ext cx="8281012" cy="2856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499"/>
                <a:gridCol w="1340542"/>
                <a:gridCol w="1307736"/>
                <a:gridCol w="1284964"/>
                <a:gridCol w="1175271"/>
              </a:tblGrid>
              <a:tr h="2557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Uczelnia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545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</a:rPr>
                        <a:t>Liczba studentów-cudzoziemców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pl-PL" sz="1000" dirty="0">
                          <a:effectLst/>
                          <a:latin typeface="Calibri" panose="020F0502020204030204" pitchFamily="34" charset="0"/>
                        </a:rPr>
                        <a:t>ze wszystkich studentów-cudzoziemców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</a:rPr>
                        <a:t>Liczba studentów-cudzoziemców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pl-PL" sz="1000" dirty="0">
                          <a:effectLst/>
                          <a:latin typeface="Calibri" panose="020F0502020204030204" pitchFamily="34" charset="0"/>
                        </a:rPr>
                        <a:t>ze wszystkich studentów-cudzoziemców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</a:tr>
              <a:tr h="255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Śląski Uniwersytet Medyczny w Katowicach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289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431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</a:tr>
              <a:tr h="255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Uniwersytet Śląski w Katowicach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145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</a:tr>
              <a:tr h="255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Wyższa Szkoła 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</a:rPr>
                        <a:t>HUMANITAS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 w Sosnowcu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</a:tr>
              <a:tr h="511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Wyższa Szkoła Bankowa w Poznaniu Wydział Zamiejscowy w Chorzowie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</a:tr>
              <a:tr h="255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Akademia im. Jana Długosza w Częstochowie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</a:tr>
              <a:tr h="255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Akademia Polonijna w Częstochowie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</a:tr>
              <a:tr h="255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Wyższa Szkoła Biznesu w Dąbrowie Górniczej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243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6432" marR="56432" marT="0" marB="0" anchor="ctr"/>
                </a:tc>
              </a:tr>
            </a:tbl>
          </a:graphicData>
        </a:graphic>
      </p:graphicFrame>
      <p:sp>
        <p:nvSpPr>
          <p:cNvPr id="14" name="Prostokąt 13"/>
          <p:cNvSpPr/>
          <p:nvPr/>
        </p:nvSpPr>
        <p:spPr>
          <a:xfrm>
            <a:off x="3396343" y="3169760"/>
            <a:ext cx="84406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Studenci-cudzoziemcy w podziale na uczelnie </a:t>
            </a:r>
            <a:r>
              <a:rPr lang="pl-PL" sz="1200" dirty="0" smtClean="0"/>
              <a:t>na </a:t>
            </a:r>
            <a:r>
              <a:rPr lang="pl-PL" sz="1200" dirty="0"/>
              <a:t>terenie województwa </a:t>
            </a:r>
            <a:r>
              <a:rPr lang="pl-PL" sz="1200" dirty="0" smtClean="0"/>
              <a:t>śląskiego (uczelnie o największym odsetku cudzoziemców)</a:t>
            </a:r>
            <a:endParaRPr lang="pl-PL" sz="1200" dirty="0"/>
          </a:p>
        </p:txBody>
      </p:sp>
      <p:sp>
        <p:nvSpPr>
          <p:cNvPr id="15" name="Prostokąt 14"/>
          <p:cNvSpPr/>
          <p:nvPr/>
        </p:nvSpPr>
        <p:spPr>
          <a:xfrm>
            <a:off x="7616677" y="6332575"/>
            <a:ext cx="42115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</a:t>
            </a:r>
            <a:r>
              <a:rPr lang="pl-PL" sz="1200" i="1" dirty="0" smtClean="0"/>
              <a:t>danych szkół wyższych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67089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8" y="1123837"/>
            <a:ext cx="3200400" cy="4601183"/>
          </a:xfrm>
        </p:spPr>
        <p:txBody>
          <a:bodyPr/>
          <a:lstStyle/>
          <a:p>
            <a:pPr algn="ctr"/>
            <a:r>
              <a:rPr lang="pl-PL" b="1" dirty="0" smtClean="0"/>
              <a:t>Informacje o projekcie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40793" y="864108"/>
            <a:ext cx="5989107" cy="5120640"/>
          </a:xfrm>
        </p:spPr>
        <p:txBody>
          <a:bodyPr>
            <a:normAutofit/>
          </a:bodyPr>
          <a:lstStyle/>
          <a:p>
            <a:pPr algn="just"/>
            <a:r>
              <a:rPr lang="pl-PL" sz="2400" b="1" dirty="0">
                <a:solidFill>
                  <a:schemeClr val="accent1"/>
                </a:solidFill>
              </a:rPr>
              <a:t>Cel projektu</a:t>
            </a:r>
            <a:r>
              <a:rPr lang="pl-PL" sz="2400" b="1" dirty="0" smtClean="0"/>
              <a:t>: </a:t>
            </a:r>
            <a:r>
              <a:rPr lang="pl-PL" sz="2400" dirty="0"/>
              <a:t>określenie możliwości oraz kierunków wsparcia cudzoziemców w województwie śląskim w ramach RPO </a:t>
            </a:r>
            <a:r>
              <a:rPr lang="pl-PL" sz="2400" dirty="0" err="1"/>
              <a:t>WSL</a:t>
            </a:r>
            <a:r>
              <a:rPr lang="pl-PL" sz="2400" dirty="0"/>
              <a:t> na lata </a:t>
            </a:r>
            <a:r>
              <a:rPr lang="pl-PL" sz="2400" dirty="0" smtClean="0"/>
              <a:t>2014-2020</a:t>
            </a: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3743809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Studenci - cudzoziemcy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99543" y="624115"/>
            <a:ext cx="8040913" cy="5849256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Na przestrzeni lat 2013-2016 największy wzrost studentów-cudzoziemców odnotowano wśród obywateli Ukrainy.</a:t>
            </a:r>
            <a:r>
              <a:rPr lang="pl-PL" dirty="0"/>
              <a:t> </a:t>
            </a:r>
            <a:r>
              <a:rPr lang="pl-PL" dirty="0" smtClean="0"/>
              <a:t>Na uczelniach na terenie województwa śląskiego wzrosła także liczba studentów z krajów Europy Zachodniej i Północnej, m.in. Norwegii i Szwecji, spadła zaś liczba studentów z krajów azjatyckich, m.in. Chin i Tajwanu.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Studenci-cudzoziemcy znacznie chętniej studiują w trybie stacjonarnym. Osoby, które decydują się na studia w trybie niestacjonarnym robią to głównie z powodu łączenia nauki z pracą </a:t>
            </a:r>
            <a:r>
              <a:rPr lang="pl-PL" dirty="0" smtClean="0">
                <a:solidFill>
                  <a:schemeClr val="tx2"/>
                </a:solidFill>
              </a:rPr>
              <a:t>zarobkową.</a:t>
            </a:r>
            <a:endParaRPr lang="pl-PL" dirty="0">
              <a:solidFill>
                <a:schemeClr val="tx2"/>
              </a:solidFill>
            </a:endParaRPr>
          </a:p>
          <a:p>
            <a:pPr algn="just"/>
            <a:r>
              <a:rPr lang="pl-PL" dirty="0">
                <a:solidFill>
                  <a:schemeClr val="tx2"/>
                </a:solidFill>
              </a:rPr>
              <a:t>Na przestrzeni lat wzrosła wśród cudzoziemców popularność uczelni niepublicznych, które oferują coraz więcej udogodnień dla obcokrajowców (m.in. możliwość studiowania w </a:t>
            </a:r>
            <a:r>
              <a:rPr lang="pl-PL" dirty="0" smtClean="0">
                <a:solidFill>
                  <a:schemeClr val="tx2"/>
                </a:solidFill>
              </a:rPr>
              <a:t>językach obcych, współpracę z wykładowcami z zagranicy, </a:t>
            </a:r>
            <a:r>
              <a:rPr lang="pl-PL" dirty="0">
                <a:solidFill>
                  <a:schemeClr val="tx2"/>
                </a:solidFill>
              </a:rPr>
              <a:t>tworzenie kierunków związanych z komunikacją międzynarodową</a:t>
            </a:r>
            <a:r>
              <a:rPr lang="pl-PL" dirty="0" smtClean="0">
                <a:solidFill>
                  <a:schemeClr val="tx2"/>
                </a:solidFill>
              </a:rPr>
              <a:t>).</a:t>
            </a: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Na przestrzeni lat wzrosła liczba studentów na Śląskim Uniwersytecie Medycznym w Katowicach (uczelnia publiczna), w Wyższej Szkole Biznesu w Dąbrowie Górniczej (uczelnia niepubliczna) oraz w Wyższej Szkole </a:t>
            </a:r>
            <a:r>
              <a:rPr lang="pl-PL" dirty="0" err="1" smtClean="0">
                <a:solidFill>
                  <a:schemeClr val="tx2"/>
                </a:solidFill>
              </a:rPr>
              <a:t>HUMANITAS</a:t>
            </a:r>
            <a:r>
              <a:rPr lang="pl-PL" dirty="0" smtClean="0">
                <a:solidFill>
                  <a:schemeClr val="tx2"/>
                </a:solidFill>
              </a:rPr>
              <a:t> w Sosnowcu (uczelnia niepubliczna).</a:t>
            </a:r>
          </a:p>
        </p:txBody>
      </p:sp>
    </p:spTree>
    <p:extLst>
      <p:ext uri="{BB962C8B-B14F-4D97-AF65-F5344CB8AC3E}">
        <p14:creationId xmlns:p14="http://schemas.microsoft.com/office/powerpoint/2010/main" val="2837683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Trendy dotyczące zmian liczby studentów-cudzoziemców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14057" y="696686"/>
            <a:ext cx="8011885" cy="5602514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chemeClr val="tx2"/>
                </a:solidFill>
              </a:rPr>
              <a:t>S</a:t>
            </a:r>
            <a:r>
              <a:rPr lang="pl-PL" dirty="0" smtClean="0">
                <a:solidFill>
                  <a:schemeClr val="tx2"/>
                </a:solidFill>
              </a:rPr>
              <a:t>pada </a:t>
            </a:r>
            <a:r>
              <a:rPr lang="pl-PL" dirty="0">
                <a:solidFill>
                  <a:schemeClr val="tx2"/>
                </a:solidFill>
              </a:rPr>
              <a:t>liczba studentów pochodzących z Azji, Ameryki Północnej, rośnie zaś liczba studentów krajów europejskich, w tym szczególnie obywateli Ukrainy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Zdecydowanie największy wzrost studentów-cudzoziemców zaobserwować można na uczelniach </a:t>
            </a:r>
            <a:r>
              <a:rPr lang="pl-PL" dirty="0" smtClean="0">
                <a:solidFill>
                  <a:schemeClr val="tx2"/>
                </a:solidFill>
              </a:rPr>
              <a:t>prywatnych.</a:t>
            </a: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Wzrost </a:t>
            </a:r>
            <a:r>
              <a:rPr lang="pl-PL" dirty="0">
                <a:solidFill>
                  <a:schemeClr val="tx2"/>
                </a:solidFill>
              </a:rPr>
              <a:t>liczby cudzoziemców kształcących się na polskich uczelniach związany jest m.in. z rosnącą liczbą studentów z Ukrainy. Bardzo ważnym czynnikiem jest także otwarcie się uczelni na studentów zagranicznych poprzez tworzenie kierunków </a:t>
            </a:r>
            <a:r>
              <a:rPr lang="pl-PL" dirty="0" smtClean="0">
                <a:solidFill>
                  <a:schemeClr val="tx2"/>
                </a:solidFill>
              </a:rPr>
              <a:t>prowadzonych w językach obcych. </a:t>
            </a:r>
            <a:r>
              <a:rPr lang="pl-PL" dirty="0">
                <a:solidFill>
                  <a:schemeClr val="tx2"/>
                </a:solidFill>
              </a:rPr>
              <a:t>Coraz bardziej popularne stają się także wymiany studencie w ramach programu ERASMUS – Polska dla wielu krajów Europy Zachodniej jest krajem tanim, gdzie utrzymanie się na studiach nie będzie stanowić problemu. 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r>
              <a:rPr lang="pl-PL" dirty="0">
                <a:solidFill>
                  <a:schemeClr val="tx2"/>
                </a:solidFill>
              </a:rPr>
              <a:t>Ogólnopolskie statystyki pokazują, że coraz większą popularnością cieszą się kierunki, na których nauka odbywa się w języku </a:t>
            </a:r>
            <a:r>
              <a:rPr lang="pl-PL" dirty="0" smtClean="0">
                <a:solidFill>
                  <a:schemeClr val="tx2"/>
                </a:solidFill>
              </a:rPr>
              <a:t>angielskim oraz innych językach obcych, </a:t>
            </a:r>
            <a:r>
              <a:rPr lang="pl-PL" dirty="0">
                <a:solidFill>
                  <a:schemeClr val="tx2"/>
                </a:solidFill>
              </a:rPr>
              <a:t>głównie kierunki medyczne, ekonomiczne i biznesowe, spada zaś zainteresowanie kierunkami </a:t>
            </a:r>
            <a:r>
              <a:rPr lang="pl-PL" dirty="0" smtClean="0">
                <a:solidFill>
                  <a:schemeClr val="tx2"/>
                </a:solidFill>
              </a:rPr>
              <a:t>humanistycznymi.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65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Studenci </a:t>
            </a:r>
            <a:r>
              <a:rPr lang="pl-PL" dirty="0" smtClean="0"/>
              <a:t>– cudzoziemcy</a:t>
            </a:r>
            <a:br>
              <a:rPr lang="pl-PL" dirty="0" smtClean="0"/>
            </a:br>
            <a:r>
              <a:rPr lang="pl-PL" sz="2800" dirty="0" smtClean="0"/>
              <a:t>wpływ programów stypendialnych</a:t>
            </a:r>
            <a:endParaRPr lang="pl-PL" sz="2800" dirty="0"/>
          </a:p>
        </p:txBody>
      </p:sp>
      <p:sp>
        <p:nvSpPr>
          <p:cNvPr id="9" name="Prostokąt 8"/>
          <p:cNvSpPr/>
          <p:nvPr/>
        </p:nvSpPr>
        <p:spPr>
          <a:xfrm>
            <a:off x="3582440" y="477684"/>
            <a:ext cx="81289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dirty="0" smtClean="0"/>
              <a:t>Oferta stypendialna, z której mogą korzystać studenci-cudzoziemcy:</a:t>
            </a:r>
          </a:p>
          <a:p>
            <a:pPr marL="342900" lvl="0" indent="-342900">
              <a:buAutoNum type="arabicPeriod"/>
            </a:pPr>
            <a:r>
              <a:rPr lang="pl-PL" dirty="0" smtClean="0"/>
              <a:t>Stypendia </a:t>
            </a:r>
            <a:r>
              <a:rPr lang="pl-PL" dirty="0"/>
              <a:t>strony polskiej  (stypendia rządowe) przyznawane ze środków Senatu RP oraz innych instytucji publicznych </a:t>
            </a:r>
            <a:endParaRPr lang="pl-PL" dirty="0" smtClean="0"/>
          </a:p>
          <a:p>
            <a:pPr marL="342900" lvl="0" indent="-342900">
              <a:buAutoNum type="arabicPeriod"/>
            </a:pPr>
            <a:r>
              <a:rPr lang="pl-PL" dirty="0" smtClean="0"/>
              <a:t>Stypendia </a:t>
            </a:r>
            <a:r>
              <a:rPr lang="pl-PL" dirty="0"/>
              <a:t>strony wysyłającej, tj. rządu państwa, z którego pochodzi </a:t>
            </a:r>
            <a:r>
              <a:rPr lang="pl-PL" dirty="0" smtClean="0"/>
              <a:t>student,</a:t>
            </a:r>
          </a:p>
          <a:p>
            <a:pPr marL="342900" lvl="0" indent="-342900">
              <a:buAutoNum type="arabicPeriod"/>
            </a:pPr>
            <a:r>
              <a:rPr lang="pl-PL" dirty="0" smtClean="0"/>
              <a:t>Stypendia </a:t>
            </a:r>
            <a:r>
              <a:rPr lang="pl-PL" dirty="0"/>
              <a:t>przyznane przez uczelnię i wypłacane z dochodów własnych lub przez krajowe i zagraniczne fundacje, organizacje kościelne, urzędy i jednostki </a:t>
            </a:r>
            <a:r>
              <a:rPr lang="pl-PL" dirty="0" smtClean="0"/>
              <a:t>administracyjne.</a:t>
            </a:r>
          </a:p>
          <a:p>
            <a:pPr lvl="0"/>
            <a:endParaRPr lang="pl-PL" dirty="0" smtClean="0">
              <a:solidFill>
                <a:schemeClr val="tx2"/>
              </a:solidFill>
            </a:endParaRP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Wpływ korzystania z programu stypendialnego na ubieganie się o prawo pobytu w Polsce: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1"/>
                </a:solidFill>
              </a:rPr>
              <a:t>Brak jednoznacznych wskazań na wpływ korzystania z programu na </a:t>
            </a:r>
            <a:r>
              <a:rPr lang="pl-PL" dirty="0">
                <a:solidFill>
                  <a:schemeClr val="accent1"/>
                </a:solidFill>
              </a:rPr>
              <a:t>ubieganie się o prawo pobytu w </a:t>
            </a:r>
            <a:r>
              <a:rPr lang="pl-PL" dirty="0" smtClean="0">
                <a:solidFill>
                  <a:schemeClr val="accent1"/>
                </a:solidFill>
              </a:rPr>
              <a:t>Polsce.</a:t>
            </a:r>
            <a:endParaRPr lang="pl-PL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pl-PL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2"/>
                </a:solidFill>
              </a:rPr>
              <a:t>Wpływ </a:t>
            </a:r>
            <a:r>
              <a:rPr lang="pl-PL" dirty="0">
                <a:solidFill>
                  <a:schemeClr val="tx2"/>
                </a:solidFill>
              </a:rPr>
              <a:t>korzystania z programu stypendialnego na </a:t>
            </a:r>
            <a:r>
              <a:rPr lang="pl-PL" dirty="0" smtClean="0">
                <a:solidFill>
                  <a:schemeClr val="tx2"/>
                </a:solidFill>
              </a:rPr>
              <a:t>ubieganie się o pracę w Polsce: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1"/>
                </a:solidFill>
              </a:rPr>
              <a:t>Zdecydowany wpływ programu na możliwość ubiegania </a:t>
            </a:r>
            <a:r>
              <a:rPr lang="pl-PL" dirty="0">
                <a:solidFill>
                  <a:schemeClr val="accent1"/>
                </a:solidFill>
              </a:rPr>
              <a:t>się o pracę w </a:t>
            </a:r>
            <a:r>
              <a:rPr lang="pl-PL" dirty="0" smtClean="0">
                <a:solidFill>
                  <a:schemeClr val="accent1"/>
                </a:solidFill>
              </a:rPr>
              <a:t>Polsce.</a:t>
            </a:r>
            <a:endParaRPr lang="pl-PL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pl-PL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tx2"/>
                </a:solidFill>
              </a:rPr>
              <a:t>Wpływ </a:t>
            </a:r>
            <a:r>
              <a:rPr lang="pl-PL" dirty="0">
                <a:solidFill>
                  <a:schemeClr val="tx2"/>
                </a:solidFill>
              </a:rPr>
              <a:t>korzystania z programu stypendialnego na </a:t>
            </a:r>
            <a:r>
              <a:rPr lang="pl-PL" dirty="0" smtClean="0">
                <a:solidFill>
                  <a:schemeClr val="tx2"/>
                </a:solidFill>
              </a:rPr>
              <a:t>podnoszenie kwalifikacji:</a:t>
            </a:r>
            <a:endParaRPr lang="pl-PL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/>
                </a:solidFill>
              </a:rPr>
              <a:t>Zdecydowany wpływ programu na możliwość </a:t>
            </a:r>
            <a:r>
              <a:rPr lang="pl-PL" dirty="0" smtClean="0">
                <a:solidFill>
                  <a:schemeClr val="accent1"/>
                </a:solidFill>
              </a:rPr>
              <a:t>podnoszenia kwalifikacji.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11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Studenci </a:t>
            </a:r>
            <a:r>
              <a:rPr lang="pl-PL" dirty="0" smtClean="0"/>
              <a:t>– cudzoziemcy</a:t>
            </a:r>
            <a:br>
              <a:rPr lang="pl-PL" dirty="0" smtClean="0"/>
            </a:br>
            <a:r>
              <a:rPr lang="pl-PL" sz="3200" dirty="0" smtClean="0"/>
              <a:t>zachęta do studiowania</a:t>
            </a:r>
            <a:endParaRPr lang="pl-PL" sz="3200" dirty="0"/>
          </a:p>
        </p:txBody>
      </p:sp>
      <p:sp>
        <p:nvSpPr>
          <p:cNvPr id="5" name="Prostokąt 4"/>
          <p:cNvSpPr/>
          <p:nvPr/>
        </p:nvSpPr>
        <p:spPr>
          <a:xfrm>
            <a:off x="3582441" y="522221"/>
            <a:ext cx="8128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chemeClr val="tx2"/>
                </a:solidFill>
              </a:rPr>
              <a:t>Główne rodzaje działań, które powinna realizować uczelnia, aby zachęcić studentów z zagranicy do studiowania na niej: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8072424"/>
              </p:ext>
            </p:extLst>
          </p:nvPr>
        </p:nvGraphicFramePr>
        <p:xfrm>
          <a:off x="3582441" y="1615859"/>
          <a:ext cx="8128000" cy="4396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803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Wsparcie w ramach </a:t>
            </a:r>
            <a:br>
              <a:rPr lang="pl-PL" dirty="0" smtClean="0"/>
            </a:br>
            <a:r>
              <a:rPr lang="pl-PL" dirty="0" smtClean="0"/>
              <a:t>RPO </a:t>
            </a:r>
            <a:r>
              <a:rPr lang="pl-PL" dirty="0" err="1"/>
              <a:t>WSL</a:t>
            </a:r>
            <a:r>
              <a:rPr lang="pl-PL" dirty="0"/>
              <a:t> 2014-2020</a:t>
            </a:r>
          </a:p>
        </p:txBody>
      </p:sp>
      <p:sp>
        <p:nvSpPr>
          <p:cNvPr id="4" name="Prostokąt 3"/>
          <p:cNvSpPr/>
          <p:nvPr/>
        </p:nvSpPr>
        <p:spPr>
          <a:xfrm>
            <a:off x="3587813" y="379738"/>
            <a:ext cx="8197787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solidFill>
                  <a:schemeClr val="accent1"/>
                </a:solidFill>
              </a:rPr>
              <a:t>Działanie 7.1 Aktywne formy przeciwdziałania bezrobociu</a:t>
            </a:r>
          </a:p>
          <a:p>
            <a:pPr algn="just"/>
            <a:r>
              <a:rPr lang="pl-PL" sz="1600" b="1" dirty="0" smtClean="0">
                <a:solidFill>
                  <a:schemeClr val="accent1"/>
                </a:solidFill>
              </a:rPr>
              <a:t>Dostępne </a:t>
            </a:r>
            <a:r>
              <a:rPr lang="pl-PL" sz="1600" b="1" dirty="0">
                <a:solidFill>
                  <a:schemeClr val="accent1"/>
                </a:solidFill>
              </a:rPr>
              <a:t>formy wsparcia: </a:t>
            </a:r>
            <a:r>
              <a:rPr lang="pl-PL" sz="1500" dirty="0">
                <a:solidFill>
                  <a:schemeClr val="tx2"/>
                </a:solidFill>
              </a:rPr>
              <a:t>Instrumenty i usługi rynku </a:t>
            </a:r>
            <a:r>
              <a:rPr lang="pl-PL" sz="1500" dirty="0" smtClean="0">
                <a:solidFill>
                  <a:schemeClr val="tx2"/>
                </a:solidFill>
              </a:rPr>
              <a:t>pracy: </a:t>
            </a:r>
            <a:r>
              <a:rPr lang="pl-PL" sz="1500" dirty="0">
                <a:solidFill>
                  <a:schemeClr val="tx2"/>
                </a:solidFill>
              </a:rPr>
              <a:t>służące indywidualizacji </a:t>
            </a:r>
            <a:endParaRPr lang="pl-PL" sz="1500" dirty="0" smtClean="0">
              <a:solidFill>
                <a:schemeClr val="tx2"/>
              </a:solidFill>
            </a:endParaRPr>
          </a:p>
          <a:p>
            <a:pPr algn="just"/>
            <a:r>
              <a:rPr lang="pl-PL" sz="1500" dirty="0" smtClean="0">
                <a:solidFill>
                  <a:schemeClr val="tx2"/>
                </a:solidFill>
              </a:rPr>
              <a:t>wsparcia </a:t>
            </a:r>
            <a:r>
              <a:rPr lang="pl-PL" sz="1500" dirty="0">
                <a:solidFill>
                  <a:schemeClr val="tx2"/>
                </a:solidFill>
              </a:rPr>
              <a:t>oraz pomocy w zakresie określenia ścieżki </a:t>
            </a:r>
            <a:r>
              <a:rPr lang="pl-PL" sz="1500" dirty="0" smtClean="0">
                <a:solidFill>
                  <a:schemeClr val="tx2"/>
                </a:solidFill>
              </a:rPr>
              <a:t>zawodowej; skierowane do osób, u których zidentyfikowano potrzebę uzupełnienia lub zdobycia nowych umiejętności i kompetencji; służące zdobyciu doświadczenia zawodowego wymaganego przez pracodawców i przedsiębiorców; działania </a:t>
            </a:r>
            <a:r>
              <a:rPr lang="pl-PL" sz="1500" dirty="0" err="1" smtClean="0">
                <a:solidFill>
                  <a:schemeClr val="tx2"/>
                </a:solidFill>
              </a:rPr>
              <a:t>EURES</a:t>
            </a:r>
            <a:r>
              <a:rPr lang="pl-PL" sz="1500" dirty="0" smtClean="0">
                <a:solidFill>
                  <a:schemeClr val="tx2"/>
                </a:solidFill>
              </a:rPr>
              <a:t> związane z bezpośrednim świadczeniem usług dla osób bezrobotnych, nieaktywnych zawodowo i pracodawców.</a:t>
            </a:r>
          </a:p>
          <a:p>
            <a:pPr algn="just"/>
            <a:r>
              <a:rPr lang="pl-PL" sz="1600" b="1" dirty="0" smtClean="0">
                <a:solidFill>
                  <a:schemeClr val="accent1"/>
                </a:solidFill>
              </a:rPr>
              <a:t>Odbiorcy wsparcia:</a:t>
            </a:r>
            <a:r>
              <a:rPr lang="pl-PL" sz="1600" dirty="0" smtClean="0">
                <a:solidFill>
                  <a:schemeClr val="accent1"/>
                </a:solidFill>
              </a:rPr>
              <a:t> </a:t>
            </a:r>
            <a:r>
              <a:rPr lang="pl-PL" sz="1500" dirty="0" smtClean="0">
                <a:solidFill>
                  <a:schemeClr val="tx2"/>
                </a:solidFill>
              </a:rPr>
              <a:t>1. Bezrobotne i nieaktywne zawodowo osoby powyżej 30 roku życia (szczególnie zaś: osoby powyżej 50 roku życia, kobiety, osoby niepełnosprawne, osoby długotrwale bezrobotne, osoby o niskich kwalifikacjach). 2. Pracodawcy i przedsiębiorcy  (w obu przypadkach z wyłączeniem osób odbywających karę wolności). </a:t>
            </a:r>
          </a:p>
          <a:p>
            <a:pPr algn="ctr"/>
            <a:r>
              <a:rPr lang="pl-PL" sz="1600" i="1" u="sng" dirty="0" smtClean="0">
                <a:solidFill>
                  <a:schemeClr val="tx2"/>
                </a:solidFill>
              </a:rPr>
              <a:t>Z </a:t>
            </a:r>
            <a:r>
              <a:rPr lang="pl-PL" sz="1600" i="1" u="sng" dirty="0">
                <a:solidFill>
                  <a:schemeClr val="tx2"/>
                </a:solidFill>
              </a:rPr>
              <a:t>tej formy wsparcia skorzystać mogą również cudzoziemcy, co </a:t>
            </a:r>
            <a:r>
              <a:rPr lang="pl-PL" sz="1600" i="1" u="sng" dirty="0" smtClean="0">
                <a:solidFill>
                  <a:schemeClr val="tx2"/>
                </a:solidFill>
              </a:rPr>
              <a:t>ma na celu wzrost aktywności </a:t>
            </a:r>
            <a:r>
              <a:rPr lang="pl-PL" sz="1600" i="1" u="sng" dirty="0">
                <a:solidFill>
                  <a:schemeClr val="tx2"/>
                </a:solidFill>
              </a:rPr>
              <a:t>zawodowej niepracujących cudzoziemców oraz </a:t>
            </a:r>
            <a:r>
              <a:rPr lang="pl-PL" sz="1600" i="1" u="sng" dirty="0" smtClean="0">
                <a:solidFill>
                  <a:schemeClr val="tx2"/>
                </a:solidFill>
              </a:rPr>
              <a:t>poprawę </a:t>
            </a:r>
            <a:r>
              <a:rPr lang="pl-PL" sz="1600" i="1" u="sng" dirty="0">
                <a:solidFill>
                  <a:schemeClr val="tx2"/>
                </a:solidFill>
              </a:rPr>
              <a:t>kompetencji i kwalifikacji cudzoziemców pracujących w śląskich przedsiębiorstwach</a:t>
            </a:r>
            <a:r>
              <a:rPr lang="pl-PL" sz="1600" u="sng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l-PL" sz="1600" b="1" dirty="0" smtClean="0">
              <a:solidFill>
                <a:schemeClr val="accent1"/>
              </a:solidFill>
            </a:endParaRPr>
          </a:p>
          <a:p>
            <a:pPr algn="just"/>
            <a:r>
              <a:rPr lang="pl-PL" sz="1600" b="1" dirty="0" smtClean="0">
                <a:solidFill>
                  <a:schemeClr val="accent1"/>
                </a:solidFill>
              </a:rPr>
              <a:t>Działanie </a:t>
            </a:r>
            <a:r>
              <a:rPr lang="pl-PL" sz="1600" b="1" dirty="0">
                <a:solidFill>
                  <a:schemeClr val="accent1"/>
                </a:solidFill>
              </a:rPr>
              <a:t>7.2: Poprawa zdolności do zatrudnienia osób poszukujących pracy i pozostających bez </a:t>
            </a:r>
            <a:r>
              <a:rPr lang="pl-PL" sz="1600" b="1" dirty="0" smtClean="0">
                <a:solidFill>
                  <a:schemeClr val="accent1"/>
                </a:solidFill>
              </a:rPr>
              <a:t>zatrudnienia – projekty pozakonkursowe</a:t>
            </a:r>
            <a:endParaRPr lang="pl-PL" sz="1600" b="1" dirty="0">
              <a:solidFill>
                <a:schemeClr val="accent1"/>
              </a:solidFill>
            </a:endParaRPr>
          </a:p>
          <a:p>
            <a:pPr algn="just"/>
            <a:r>
              <a:rPr lang="pl-PL" sz="1600" b="1" dirty="0">
                <a:solidFill>
                  <a:schemeClr val="accent1"/>
                </a:solidFill>
              </a:rPr>
              <a:t>Dostępne formy wsparcia: </a:t>
            </a:r>
            <a:r>
              <a:rPr lang="pl-PL" sz="1500" dirty="0">
                <a:solidFill>
                  <a:schemeClr val="tx2"/>
                </a:solidFill>
              </a:rPr>
              <a:t>Instrumenty i usługi wskazane w Ustawie z dnia 20 kwietnia 2004 roku o promocji zatrudnienia i instytucjach rynku pracy realizowane przez powiatowe urzędy pracy.</a:t>
            </a:r>
          </a:p>
          <a:p>
            <a:pPr algn="just"/>
            <a:r>
              <a:rPr lang="pl-PL" sz="1600" b="1" dirty="0">
                <a:solidFill>
                  <a:schemeClr val="accent1"/>
                </a:solidFill>
              </a:rPr>
              <a:t>Odbiorcy wsparcia: </a:t>
            </a:r>
            <a:r>
              <a:rPr lang="pl-PL" sz="1500" dirty="0">
                <a:solidFill>
                  <a:schemeClr val="tx2"/>
                </a:solidFill>
              </a:rPr>
              <a:t>Osoby powyżej </a:t>
            </a:r>
            <a:r>
              <a:rPr lang="pl-PL" sz="1500" dirty="0" smtClean="0">
                <a:solidFill>
                  <a:schemeClr val="tx2"/>
                </a:solidFill>
              </a:rPr>
              <a:t>30 </a:t>
            </a:r>
            <a:r>
              <a:rPr lang="pl-PL" sz="1500" dirty="0">
                <a:solidFill>
                  <a:schemeClr val="tx2"/>
                </a:solidFill>
              </a:rPr>
              <a:t>roku życia, bezrobotne, dla których został ustalony I lub II profil pomocy należące co najmniej do jednej z poniższych grup: osoby powyżej 50 roku życia, kobiety, osoby niepełnosprawne, osoby długotrwale bezrobotne, osoby o niskich kwalifikacjach.</a:t>
            </a:r>
            <a:endParaRPr lang="pl-PL" sz="1500" i="1" dirty="0">
              <a:solidFill>
                <a:schemeClr val="tx2"/>
              </a:solidFill>
            </a:endParaRPr>
          </a:p>
          <a:p>
            <a:pPr algn="ctr"/>
            <a:r>
              <a:rPr lang="pl-PL" sz="1600" i="1" u="sng" dirty="0">
                <a:solidFill>
                  <a:schemeClr val="tx2"/>
                </a:solidFill>
              </a:rPr>
              <a:t>Z tej formy wsparcia skorzystać mogą również cudzoziemcy, co ma na celu wzrost aktywności zawodowej niepracujących cudzoziemców oraz poprawę kompetencji i kwalifikacji cudzoziemców pracujących w śląskich przedsiębiorstwach</a:t>
            </a:r>
          </a:p>
        </p:txBody>
      </p:sp>
    </p:spTree>
    <p:extLst>
      <p:ext uri="{BB962C8B-B14F-4D97-AF65-F5344CB8AC3E}">
        <p14:creationId xmlns:p14="http://schemas.microsoft.com/office/powerpoint/2010/main" val="755007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Wsparcie w ramach </a:t>
            </a:r>
            <a:br>
              <a:rPr lang="pl-PL" dirty="0" smtClean="0"/>
            </a:br>
            <a:r>
              <a:rPr lang="pl-PL" dirty="0" smtClean="0"/>
              <a:t>RPO </a:t>
            </a:r>
            <a:r>
              <a:rPr lang="pl-PL" dirty="0" err="1"/>
              <a:t>WSL</a:t>
            </a:r>
            <a:r>
              <a:rPr lang="pl-PL" dirty="0"/>
              <a:t> 2014-2020</a:t>
            </a:r>
          </a:p>
        </p:txBody>
      </p:sp>
      <p:sp>
        <p:nvSpPr>
          <p:cNvPr id="4" name="Prostokąt 3"/>
          <p:cNvSpPr/>
          <p:nvPr/>
        </p:nvSpPr>
        <p:spPr>
          <a:xfrm>
            <a:off x="3584432" y="627416"/>
            <a:ext cx="817949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solidFill>
                  <a:schemeClr val="accent1"/>
                </a:solidFill>
              </a:rPr>
              <a:t>Działanie 8.2 Wzmacnianie potencjału adaptacyjnego przedsiębiorstw, przedsiębiorców i ich pracowników</a:t>
            </a:r>
          </a:p>
          <a:p>
            <a:pPr algn="just"/>
            <a:r>
              <a:rPr lang="pl-PL" sz="1600" b="1" dirty="0" smtClean="0">
                <a:solidFill>
                  <a:schemeClr val="accent1"/>
                </a:solidFill>
              </a:rPr>
              <a:t>Dostępne </a:t>
            </a:r>
            <a:r>
              <a:rPr lang="pl-PL" sz="1600" b="1" dirty="0">
                <a:solidFill>
                  <a:schemeClr val="accent1"/>
                </a:solidFill>
              </a:rPr>
              <a:t>formy wsparcia: </a:t>
            </a:r>
            <a:r>
              <a:rPr lang="pl-PL" sz="1600" dirty="0" smtClean="0">
                <a:solidFill>
                  <a:schemeClr val="tx2"/>
                </a:solidFill>
              </a:rPr>
              <a:t>Dostarczenie </a:t>
            </a:r>
            <a:r>
              <a:rPr lang="pl-PL" sz="1600" dirty="0">
                <a:solidFill>
                  <a:schemeClr val="tx2"/>
                </a:solidFill>
              </a:rPr>
              <a:t>usług rozwojowych doradczych, szkoleniowych zgodnych z potrzebami przedsiębiorstwa (m.in.: usług w zakresie wsparcia kapitałowego, zarządzania i prowadzenia działalności gospodarczej, budowania i rozwoju </a:t>
            </a:r>
            <a:r>
              <a:rPr lang="pl-PL" sz="1600" dirty="0" smtClean="0">
                <a:solidFill>
                  <a:schemeClr val="tx2"/>
                </a:solidFill>
              </a:rPr>
              <a:t>biznesu); </a:t>
            </a:r>
            <a:r>
              <a:rPr lang="pl-PL" sz="1600" dirty="0">
                <a:solidFill>
                  <a:schemeClr val="tx2"/>
                </a:solidFill>
              </a:rPr>
              <a:t>Wspieranie rozwoju kwalifikacji pracowników zgodnie z potrzebami pracodawców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pl-PL" sz="1600" b="1" dirty="0" smtClean="0">
                <a:solidFill>
                  <a:schemeClr val="accent1"/>
                </a:solidFill>
              </a:rPr>
              <a:t>Odbiorcy </a:t>
            </a:r>
            <a:r>
              <a:rPr lang="pl-PL" sz="1600" b="1" dirty="0">
                <a:solidFill>
                  <a:schemeClr val="accent1"/>
                </a:solidFill>
              </a:rPr>
              <a:t>wsparcia: </a:t>
            </a:r>
            <a:r>
              <a:rPr lang="pl-PL" sz="1600" dirty="0" smtClean="0">
                <a:solidFill>
                  <a:schemeClr val="tx2"/>
                </a:solidFill>
              </a:rPr>
              <a:t>Pracownicy </a:t>
            </a:r>
            <a:r>
              <a:rPr lang="pl-PL" sz="1600" dirty="0">
                <a:solidFill>
                  <a:schemeClr val="tx2"/>
                </a:solidFill>
              </a:rPr>
              <a:t>przedsiębiorstw sektora </a:t>
            </a:r>
            <a:r>
              <a:rPr lang="pl-PL" sz="1600" dirty="0" err="1">
                <a:solidFill>
                  <a:schemeClr val="tx2"/>
                </a:solidFill>
              </a:rPr>
              <a:t>MŚP</a:t>
            </a:r>
            <a:r>
              <a:rPr lang="pl-PL" sz="1600" dirty="0">
                <a:solidFill>
                  <a:schemeClr val="tx2"/>
                </a:solidFill>
              </a:rPr>
              <a:t> </a:t>
            </a:r>
            <a:r>
              <a:rPr lang="pl-PL" sz="1600" dirty="0" smtClean="0">
                <a:solidFill>
                  <a:schemeClr val="tx2"/>
                </a:solidFill>
              </a:rPr>
              <a:t>oraz </a:t>
            </a:r>
            <a:r>
              <a:rPr lang="pl-PL" sz="1600" dirty="0">
                <a:solidFill>
                  <a:schemeClr val="tx2"/>
                </a:solidFill>
              </a:rPr>
              <a:t>kadra zarządzająca przedsiębiorstwem sektora </a:t>
            </a:r>
            <a:r>
              <a:rPr lang="pl-PL" sz="1600" dirty="0" err="1" smtClean="0">
                <a:solidFill>
                  <a:schemeClr val="tx2"/>
                </a:solidFill>
              </a:rPr>
              <a:t>MŚP</a:t>
            </a:r>
            <a:r>
              <a:rPr lang="pl-PL" sz="1600" dirty="0">
                <a:solidFill>
                  <a:schemeClr val="tx2"/>
                </a:solidFill>
              </a:rPr>
              <a:t> przedsiębiorcy  (w obu przypadkach z wyłączeniem osób odbywających karę wolności). </a:t>
            </a:r>
            <a:endParaRPr lang="pl-PL" sz="1600" dirty="0" smtClean="0">
              <a:solidFill>
                <a:schemeClr val="tx2"/>
              </a:solidFill>
            </a:endParaRPr>
          </a:p>
          <a:p>
            <a:pPr algn="ctr"/>
            <a:r>
              <a:rPr lang="pl-PL" i="1" u="sng" dirty="0">
                <a:solidFill>
                  <a:schemeClr val="tx2"/>
                </a:solidFill>
              </a:rPr>
              <a:t>Z tej formy wsparcia skorzystać mogą również cudzoziemcy, co ma na celu wzrost aktywności zawodowej niepracujących cudzoziemców oraz poprawę kompetencji i kwalifikacji cudzoziemców pracujących w śląskich przedsiębiorstwach</a:t>
            </a:r>
            <a:r>
              <a:rPr lang="pl-PL" u="sng" dirty="0">
                <a:solidFill>
                  <a:schemeClr val="tx2"/>
                </a:solidFill>
              </a:rPr>
              <a:t>.</a:t>
            </a:r>
          </a:p>
          <a:p>
            <a:pPr algn="just"/>
            <a:endParaRPr lang="pl-PL" b="1" dirty="0" smtClean="0">
              <a:solidFill>
                <a:schemeClr val="accent1"/>
              </a:solidFill>
            </a:endParaRPr>
          </a:p>
          <a:p>
            <a:pPr algn="just"/>
            <a:r>
              <a:rPr lang="pl-PL" b="1" dirty="0" smtClean="0">
                <a:solidFill>
                  <a:schemeClr val="accent1"/>
                </a:solidFill>
              </a:rPr>
              <a:t>Działanie </a:t>
            </a:r>
            <a:r>
              <a:rPr lang="pl-PL" b="1" dirty="0">
                <a:solidFill>
                  <a:schemeClr val="accent1"/>
                </a:solidFill>
              </a:rPr>
              <a:t>11.4 Podnoszenie kwalifikacji zawodowych osób dorosłych</a:t>
            </a:r>
          </a:p>
          <a:p>
            <a:pPr algn="just"/>
            <a:r>
              <a:rPr lang="pl-PL" sz="1600" b="1" dirty="0">
                <a:solidFill>
                  <a:schemeClr val="accent1"/>
                </a:solidFill>
              </a:rPr>
              <a:t>Dostępne formy wsparcia</a:t>
            </a:r>
            <a:r>
              <a:rPr lang="pl-PL" sz="1600" b="1" dirty="0">
                <a:solidFill>
                  <a:schemeClr val="tx2"/>
                </a:solidFill>
              </a:rPr>
              <a:t>: </a:t>
            </a:r>
            <a:r>
              <a:rPr lang="pl-PL" sz="1600" dirty="0">
                <a:solidFill>
                  <a:schemeClr val="tx2"/>
                </a:solidFill>
              </a:rPr>
              <a:t>Szkolenia i kursy skierowane do osób dorosłych, które z własnej inicjatywy są zainteresowane nabyciem, uzupełnieniem lub podwyższeniem umiejętności i kompetencji w obszarze umiejętności </a:t>
            </a:r>
            <a:r>
              <a:rPr lang="pl-PL" sz="1600" dirty="0" err="1">
                <a:solidFill>
                  <a:schemeClr val="tx2"/>
                </a:solidFill>
              </a:rPr>
              <a:t>ICT</a:t>
            </a:r>
            <a:r>
              <a:rPr lang="pl-PL" sz="1600" dirty="0">
                <a:solidFill>
                  <a:schemeClr val="tx2"/>
                </a:solidFill>
              </a:rPr>
              <a:t> i znajomości języków </a:t>
            </a:r>
            <a:r>
              <a:rPr lang="pl-PL" sz="1600" dirty="0" smtClean="0">
                <a:solidFill>
                  <a:schemeClr val="tx2"/>
                </a:solidFill>
              </a:rPr>
              <a:t>obcych; Programy walidacji i certyfikacji kompetencji uzyskanych poza </a:t>
            </a:r>
            <a:r>
              <a:rPr lang="pl-PL" sz="1600" dirty="0" err="1" smtClean="0">
                <a:solidFill>
                  <a:schemeClr val="tx2"/>
                </a:solidFill>
              </a:rPr>
              <a:t>prjektem</a:t>
            </a:r>
            <a:r>
              <a:rPr lang="pl-PL" sz="1600" dirty="0" smtClean="0">
                <a:solidFill>
                  <a:schemeClr val="tx2"/>
                </a:solidFill>
              </a:rPr>
              <a:t> w zakresie TIK i języków obcych.</a:t>
            </a:r>
            <a:endParaRPr lang="pl-PL" sz="1600" dirty="0">
              <a:solidFill>
                <a:schemeClr val="tx2"/>
              </a:solidFill>
            </a:endParaRPr>
          </a:p>
          <a:p>
            <a:pPr algn="just"/>
            <a:r>
              <a:rPr lang="pl-PL" sz="1600" b="1" dirty="0">
                <a:solidFill>
                  <a:schemeClr val="accent1"/>
                </a:solidFill>
              </a:rPr>
              <a:t>Odbiorcy wsparcia: </a:t>
            </a:r>
            <a:r>
              <a:rPr lang="pl-PL" sz="1600" dirty="0">
                <a:solidFill>
                  <a:schemeClr val="tx2"/>
                </a:solidFill>
              </a:rPr>
              <a:t>Osoby dorosłe pracujące, uczestniczące z własnej inicjatywy w szkoleniach i kursach, należące do grup </a:t>
            </a:r>
            <a:r>
              <a:rPr lang="pl-PL" sz="1600" dirty="0" err="1">
                <a:solidFill>
                  <a:schemeClr val="tx2"/>
                </a:solidFill>
              </a:rPr>
              <a:t>defaworyzowanych</a:t>
            </a:r>
            <a:r>
              <a:rPr lang="pl-PL" sz="1600" dirty="0">
                <a:solidFill>
                  <a:schemeClr val="tx2"/>
                </a:solidFill>
              </a:rPr>
              <a:t>, czyli wykazujących największą lukę kompetencyjną i posiadających największe potrzeby w dostępie do </a:t>
            </a:r>
            <a:r>
              <a:rPr lang="pl-PL" sz="1600" dirty="0" smtClean="0">
                <a:solidFill>
                  <a:schemeClr val="tx2"/>
                </a:solidFill>
              </a:rPr>
              <a:t>edukacji, w tym m.in. Osoby o niskich kwalifikacjach i osoby powyżej 50 roku </a:t>
            </a:r>
            <a:r>
              <a:rPr lang="pl-PL" sz="1600" dirty="0">
                <a:solidFill>
                  <a:schemeClr val="tx2"/>
                </a:solidFill>
              </a:rPr>
              <a:t>życia (z wyłączeniem osób odbywających karę wolności). </a:t>
            </a:r>
            <a:endParaRPr lang="pl-PL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1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Wsparcie w ramach </a:t>
            </a:r>
            <a:br>
              <a:rPr lang="pl-PL" dirty="0" smtClean="0"/>
            </a:br>
            <a:r>
              <a:rPr lang="pl-PL" dirty="0" smtClean="0"/>
              <a:t>RPO </a:t>
            </a:r>
            <a:r>
              <a:rPr lang="pl-PL" dirty="0" err="1"/>
              <a:t>WSL</a:t>
            </a:r>
            <a:r>
              <a:rPr lang="pl-PL" dirty="0"/>
              <a:t> 2014-2020</a:t>
            </a:r>
          </a:p>
        </p:txBody>
      </p:sp>
      <p:sp>
        <p:nvSpPr>
          <p:cNvPr id="5" name="Prostokąt 4"/>
          <p:cNvSpPr/>
          <p:nvPr/>
        </p:nvSpPr>
        <p:spPr>
          <a:xfrm>
            <a:off x="3569918" y="873067"/>
            <a:ext cx="81419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 smtClean="0">
                <a:solidFill>
                  <a:schemeClr val="tx2"/>
                </a:solidFill>
              </a:rPr>
              <a:t>Eksperci wskazali, że RPO nie przewiduje działań skierowanych wprost do cudzoziemców, dedykowanych im. Taka sytuacja spowodowana jest zaleceniami odgórnymi Unii Europejskiej z lat 2012-2013. Trwają jednak renegocjacje, które zakończyć się mogą wprowadzeniem do katalogów grup docelowych aktywnej integracji emigrantów i reemigrantów. </a:t>
            </a:r>
          </a:p>
          <a:p>
            <a:pPr algn="just"/>
            <a:r>
              <a:rPr lang="pl-PL" sz="2200" dirty="0" smtClean="0">
                <a:solidFill>
                  <a:schemeClr val="tx2"/>
                </a:solidFill>
              </a:rPr>
              <a:t>Eksperci twierdzili także, że narzędzia wsparcia cudzoziemców, które istnieją do tej pory, są wystarczające. Dodali jednak, że działania w ramach RPO skierowane są jedynie do osób bezrobotnych i chcących podnieść kwalifikacje, nie skupiają się na integracji cudzoziemców ze środowiskiem. </a:t>
            </a:r>
          </a:p>
          <a:p>
            <a:pPr algn="just"/>
            <a:r>
              <a:rPr lang="pl-PL" sz="2200" dirty="0" smtClean="0">
                <a:solidFill>
                  <a:schemeClr val="tx2"/>
                </a:solidFill>
              </a:rPr>
              <a:t>Przedstawiciele instytucji współpracujących z cudzoziemcami wskazali na potrzebę pogłębienia integracji cudzoziemców, zaczynając od dzieci, których adaptacja zachodzi najszybciej.  </a:t>
            </a:r>
            <a:endParaRPr lang="pl-PL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3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Benchmarking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/>
              <a:t>dobre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i="1" dirty="0">
                <a:solidFill>
                  <a:schemeClr val="accent1"/>
                </a:solidFill>
              </a:rPr>
              <a:t>Wśród instytucji publicznych świadczących pomoc migrantom na terenie województwa śląskiego wskazać należy </a:t>
            </a:r>
            <a:r>
              <a:rPr lang="pl-PL" b="1" i="1" dirty="0" smtClean="0">
                <a:solidFill>
                  <a:schemeClr val="accent1"/>
                </a:solidFill>
              </a:rPr>
              <a:t>m.in.:</a:t>
            </a:r>
          </a:p>
          <a:p>
            <a:pPr marL="0" indent="0" algn="ctr">
              <a:buNone/>
            </a:pPr>
            <a:endParaRPr lang="pl-PL" i="1" dirty="0" smtClean="0">
              <a:solidFill>
                <a:schemeClr val="accent1"/>
              </a:solidFill>
            </a:endParaRPr>
          </a:p>
          <a:p>
            <a:r>
              <a:rPr lang="pl-PL" i="1" dirty="0">
                <a:solidFill>
                  <a:schemeClr val="tx2"/>
                </a:solidFill>
              </a:rPr>
              <a:t>Śląski Urząd Wojewódzki w Katowicach, Wydział Spraw Obywatelskich i </a:t>
            </a:r>
            <a:r>
              <a:rPr lang="pl-PL" i="1" dirty="0" smtClean="0">
                <a:solidFill>
                  <a:schemeClr val="tx2"/>
                </a:solidFill>
              </a:rPr>
              <a:t>Cudzoziemców</a:t>
            </a:r>
          </a:p>
          <a:p>
            <a:r>
              <a:rPr lang="pl-PL" i="1" dirty="0" smtClean="0">
                <a:solidFill>
                  <a:schemeClr val="tx2"/>
                </a:solidFill>
              </a:rPr>
              <a:t>Państwową Inspekcję </a:t>
            </a:r>
            <a:r>
              <a:rPr lang="pl-PL" i="1" dirty="0">
                <a:solidFill>
                  <a:schemeClr val="tx2"/>
                </a:solidFill>
              </a:rPr>
              <a:t>Pracy, Okręgowy Inspektorat Pracy w Katowicach </a:t>
            </a:r>
            <a:endParaRPr lang="pl-PL" i="1" dirty="0" smtClean="0">
              <a:solidFill>
                <a:schemeClr val="tx2"/>
              </a:solidFill>
            </a:endParaRPr>
          </a:p>
          <a:p>
            <a:r>
              <a:rPr lang="pl-PL" i="1" dirty="0">
                <a:solidFill>
                  <a:schemeClr val="tx2"/>
                </a:solidFill>
              </a:rPr>
              <a:t>Wojewódzki Urząd Pracy w Katowicach </a:t>
            </a:r>
            <a:endParaRPr lang="pl-PL" i="1" dirty="0" smtClean="0">
              <a:solidFill>
                <a:schemeClr val="tx2"/>
              </a:solidFill>
            </a:endParaRPr>
          </a:p>
          <a:p>
            <a:r>
              <a:rPr lang="pl-PL" i="1" dirty="0">
                <a:solidFill>
                  <a:schemeClr val="tx2"/>
                </a:solidFill>
              </a:rPr>
              <a:t>Powiatowe Urzędy Pracy </a:t>
            </a:r>
            <a:endParaRPr lang="pl-PL" i="1" dirty="0" smtClean="0">
              <a:solidFill>
                <a:schemeClr val="tx2"/>
              </a:solidFill>
            </a:endParaRPr>
          </a:p>
          <a:p>
            <a:r>
              <a:rPr lang="pl-PL" i="1" dirty="0">
                <a:solidFill>
                  <a:schemeClr val="tx2"/>
                </a:solidFill>
              </a:rPr>
              <a:t>Śląski Oddział Straży Granicznej </a:t>
            </a:r>
            <a:endParaRPr lang="pl-PL" i="1" dirty="0" smtClean="0">
              <a:solidFill>
                <a:schemeClr val="tx2"/>
              </a:solidFill>
            </a:endParaRPr>
          </a:p>
          <a:p>
            <a:r>
              <a:rPr lang="pl-PL" i="1" dirty="0">
                <a:solidFill>
                  <a:schemeClr val="tx2"/>
                </a:solidFill>
              </a:rPr>
              <a:t>Urzędy Skarbowe </a:t>
            </a:r>
            <a:endParaRPr lang="pl-PL" i="1" dirty="0" smtClean="0">
              <a:solidFill>
                <a:schemeClr val="tx2"/>
              </a:solidFill>
            </a:endParaRPr>
          </a:p>
          <a:p>
            <a:r>
              <a:rPr lang="pl-PL" i="1" dirty="0">
                <a:solidFill>
                  <a:schemeClr val="tx2"/>
                </a:solidFill>
              </a:rPr>
              <a:t>Urzędy Stanu Cywilnego 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09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Benchmarking</a:t>
            </a:r>
            <a:r>
              <a:rPr lang="pl-PL" dirty="0"/>
              <a:t/>
            </a:r>
            <a:br>
              <a:rPr lang="pl-PL" dirty="0"/>
            </a:br>
            <a:r>
              <a:rPr lang="pl-PL" sz="2800" dirty="0"/>
              <a:t>dobre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14057" y="377371"/>
            <a:ext cx="8069943" cy="612502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200" b="1" i="1" dirty="0">
                <a:solidFill>
                  <a:schemeClr val="accent1"/>
                </a:solidFill>
              </a:rPr>
              <a:t>Gdański Model Integracji Imigrantów (MII</a:t>
            </a:r>
            <a:r>
              <a:rPr lang="pl-PL" sz="2200" b="1" i="1" dirty="0" smtClean="0">
                <a:solidFill>
                  <a:schemeClr val="accent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2"/>
                </a:solidFill>
              </a:rPr>
              <a:t>D</a:t>
            </a:r>
            <a:r>
              <a:rPr lang="pl-PL" dirty="0" smtClean="0">
                <a:solidFill>
                  <a:schemeClr val="tx2"/>
                </a:solidFill>
              </a:rPr>
              <a:t>okument </a:t>
            </a:r>
            <a:r>
              <a:rPr lang="pl-PL" dirty="0">
                <a:solidFill>
                  <a:schemeClr val="tx2"/>
                </a:solidFill>
              </a:rPr>
              <a:t>zorientowany jest przede wszystkim na potrzeby przebywających już w Gdańsku imigrantów, jednak uwzględnia także przewidywany wzrost migracji do Gdańska w przeciągu kilku najbliższych </a:t>
            </a:r>
            <a:r>
              <a:rPr lang="pl-PL" dirty="0" smtClean="0">
                <a:solidFill>
                  <a:schemeClr val="tx2"/>
                </a:solidFill>
              </a:rPr>
              <a:t>lat. Celem </a:t>
            </a:r>
            <a:r>
              <a:rPr lang="pl-PL" dirty="0">
                <a:solidFill>
                  <a:schemeClr val="tx2"/>
                </a:solidFill>
              </a:rPr>
              <a:t>głównym </a:t>
            </a:r>
            <a:r>
              <a:rPr lang="pl-PL" dirty="0" smtClean="0">
                <a:solidFill>
                  <a:schemeClr val="tx2"/>
                </a:solidFill>
              </a:rPr>
              <a:t>MII jest </a:t>
            </a:r>
            <a:r>
              <a:rPr lang="pl-PL" dirty="0">
                <a:solidFill>
                  <a:schemeClr val="tx2"/>
                </a:solidFill>
              </a:rPr>
              <a:t>rozwój systemu zarządzania migracjami w instytucjach publicznych i społecznych w Gdańsku oraz wzmocnienie integracji imigrantów i imigrantek m.in. w obszarach: edukacji, kultury, pomocy społecznej, mieszkalnictwa, przeciwdziałania przemocy i dyskryminacji, społeczności lokalnych, zatrudnienia i zdrowia. </a:t>
            </a:r>
            <a:endParaRPr lang="pl-PL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pl-PL" b="1" i="1" dirty="0">
                <a:solidFill>
                  <a:schemeClr val="accent1"/>
                </a:solidFill>
              </a:rPr>
              <a:t>Działania systemowe miasta Lublin w zakresie integracji imigrantów</a:t>
            </a:r>
          </a:p>
          <a:p>
            <a:pPr algn="just"/>
            <a:r>
              <a:rPr lang="pl-PL" b="1" dirty="0" smtClean="0">
                <a:solidFill>
                  <a:schemeClr val="tx2"/>
                </a:solidFill>
              </a:rPr>
              <a:t>Strategia </a:t>
            </a:r>
            <a:r>
              <a:rPr lang="pl-PL" b="1" dirty="0">
                <a:solidFill>
                  <a:schemeClr val="tx2"/>
                </a:solidFill>
              </a:rPr>
              <a:t>Rozwoju Lublina na lata 2013-2020</a:t>
            </a:r>
            <a:r>
              <a:rPr lang="pl-PL" dirty="0">
                <a:solidFill>
                  <a:schemeClr val="tx2"/>
                </a:solidFill>
              </a:rPr>
              <a:t> - główny dokument strategiczny miasta.</a:t>
            </a:r>
          </a:p>
          <a:p>
            <a:pPr algn="just"/>
            <a:r>
              <a:rPr lang="pl-PL" b="1" dirty="0">
                <a:solidFill>
                  <a:schemeClr val="tx2"/>
                </a:solidFill>
              </a:rPr>
              <a:t>Lublin dla wszystkich. Partycypacyjny model zarządzania różnorodnością kulturową w Lublinie</a:t>
            </a:r>
            <a:r>
              <a:rPr lang="pl-PL" dirty="0">
                <a:solidFill>
                  <a:schemeClr val="tx2"/>
                </a:solidFill>
              </a:rPr>
              <a:t> - W jego ramach działa System Zarządzania Różnorodnością Kulturową, którego celem jest opracowanie narzędzi sprzyjających integracji i budowaniu współpracującej społeczności Lublina.</a:t>
            </a:r>
          </a:p>
          <a:p>
            <a:pPr algn="just"/>
            <a:r>
              <a:rPr lang="pl-PL" b="1" dirty="0" err="1">
                <a:solidFill>
                  <a:schemeClr val="tx2"/>
                </a:solidFill>
              </a:rPr>
              <a:t>Study</a:t>
            </a:r>
            <a:r>
              <a:rPr lang="pl-PL" b="1" dirty="0">
                <a:solidFill>
                  <a:schemeClr val="tx2"/>
                </a:solidFill>
              </a:rPr>
              <a:t> in Lublin </a:t>
            </a:r>
            <a:r>
              <a:rPr lang="pl-PL" dirty="0">
                <a:solidFill>
                  <a:schemeClr val="tx2"/>
                </a:solidFill>
              </a:rPr>
              <a:t>- w jego ramach prowadzony jest portal informacyjny, który zawiera informacje na temat kierunków studiów oferowanych przez uczelnie wyższe na terenie Lublina, stypendiów, kosztów życia w mieście oraz legalizacji pobytu w Polsce.</a:t>
            </a:r>
          </a:p>
          <a:p>
            <a:pPr algn="just"/>
            <a:r>
              <a:rPr lang="pl-PL" b="1" dirty="0">
                <a:solidFill>
                  <a:schemeClr val="tx2"/>
                </a:solidFill>
              </a:rPr>
              <a:t>C4i – Komunikacja dla Integracji </a:t>
            </a:r>
            <a:r>
              <a:rPr lang="pl-PL" dirty="0">
                <a:solidFill>
                  <a:schemeClr val="tx2"/>
                </a:solidFill>
              </a:rPr>
              <a:t>– jego celem jest przeciwdziałanie uprzedzeniom, plotkom i stereotypom za pomocą rzetelnych informacji. </a:t>
            </a:r>
          </a:p>
        </p:txBody>
      </p:sp>
    </p:spTree>
    <p:extLst>
      <p:ext uri="{BB962C8B-B14F-4D97-AF65-F5344CB8AC3E}">
        <p14:creationId xmlns:p14="http://schemas.microsoft.com/office/powerpoint/2010/main" val="2260145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Benchmarking</a:t>
            </a:r>
            <a:r>
              <a:rPr lang="pl-PL" dirty="0"/>
              <a:t/>
            </a:r>
            <a:br>
              <a:rPr lang="pl-PL" dirty="0"/>
            </a:br>
            <a:r>
              <a:rPr lang="pl-PL" sz="2800" dirty="0"/>
              <a:t>dobre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85029" y="528034"/>
            <a:ext cx="8140805" cy="59743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i="1" dirty="0">
                <a:solidFill>
                  <a:schemeClr val="accent1"/>
                </a:solidFill>
              </a:rPr>
              <a:t>D</a:t>
            </a:r>
            <a:r>
              <a:rPr lang="pl-PL" b="1" i="1" dirty="0" smtClean="0">
                <a:solidFill>
                  <a:schemeClr val="accent1"/>
                </a:solidFill>
              </a:rPr>
              <a:t>ziałalność </a:t>
            </a:r>
            <a:r>
              <a:rPr lang="pl-PL" b="1" i="1" dirty="0">
                <a:solidFill>
                  <a:schemeClr val="accent1"/>
                </a:solidFill>
              </a:rPr>
              <a:t>Komisji Dialogu Społecznego ds. Cudzoziemców przy centrum Komunikacji Społecznej oraz Centrum Wielokulturowe w </a:t>
            </a:r>
            <a:r>
              <a:rPr lang="pl-PL" b="1" i="1" dirty="0" smtClean="0">
                <a:solidFill>
                  <a:schemeClr val="accent1"/>
                </a:solidFill>
              </a:rPr>
              <a:t>Warszawie</a:t>
            </a:r>
          </a:p>
          <a:p>
            <a:r>
              <a:rPr lang="pl-PL" sz="1900" b="1" dirty="0">
                <a:solidFill>
                  <a:schemeClr val="tx2"/>
                </a:solidFill>
              </a:rPr>
              <a:t>Komisja Dialogu Społecznego </a:t>
            </a:r>
            <a:r>
              <a:rPr lang="pl-PL" sz="1900" b="1" dirty="0" smtClean="0">
                <a:solidFill>
                  <a:schemeClr val="tx2"/>
                </a:solidFill>
              </a:rPr>
              <a:t>ds</a:t>
            </a:r>
            <a:r>
              <a:rPr lang="pl-PL" sz="1900" b="1" dirty="0">
                <a:solidFill>
                  <a:schemeClr val="tx2"/>
                </a:solidFill>
              </a:rPr>
              <a:t>. Cudzoziemców przy Centrum Komunikacji Społecznej </a:t>
            </a:r>
            <a:r>
              <a:rPr lang="pl-PL" sz="1900" dirty="0" smtClean="0">
                <a:solidFill>
                  <a:schemeClr val="tx2"/>
                </a:solidFill>
              </a:rPr>
              <a:t>Działalność </a:t>
            </a:r>
            <a:r>
              <a:rPr lang="pl-PL" sz="1900" dirty="0">
                <a:solidFill>
                  <a:schemeClr val="tx2"/>
                </a:solidFill>
              </a:rPr>
              <a:t>KDS związana jest m.in. z wskazywaniem obszarów dotyczących funkcjonowania cudzoziemców, które powinny być uwzględnione w ramach finansowej współpracy Urzędu Miasta z organizacjami pozarządowymi, opiniowaniem aktów prawnych i konsultowaniem </a:t>
            </a:r>
            <a:r>
              <a:rPr lang="pl-PL" sz="1900" dirty="0" smtClean="0">
                <a:solidFill>
                  <a:schemeClr val="tx2"/>
                </a:solidFill>
              </a:rPr>
              <a:t>dokumentów. </a:t>
            </a:r>
          </a:p>
          <a:p>
            <a:r>
              <a:rPr lang="pl-PL" sz="1900" b="1" dirty="0" smtClean="0">
                <a:solidFill>
                  <a:schemeClr val="tx2"/>
                </a:solidFill>
              </a:rPr>
              <a:t>Centrum </a:t>
            </a:r>
            <a:r>
              <a:rPr lang="pl-PL" sz="1900" b="1" dirty="0">
                <a:solidFill>
                  <a:schemeClr val="tx2"/>
                </a:solidFill>
              </a:rPr>
              <a:t>Wielokulturowe w Warszawie </a:t>
            </a:r>
            <a:r>
              <a:rPr lang="pl-PL" sz="1900" b="1" dirty="0" smtClean="0">
                <a:solidFill>
                  <a:schemeClr val="tx2"/>
                </a:solidFill>
              </a:rPr>
              <a:t> </a:t>
            </a:r>
            <a:r>
              <a:rPr lang="pl-PL" sz="1900" dirty="0" smtClean="0">
                <a:solidFill>
                  <a:schemeClr val="tx2"/>
                </a:solidFill>
              </a:rPr>
              <a:t>Miejsce </a:t>
            </a:r>
            <a:r>
              <a:rPr lang="pl-PL" sz="1900" dirty="0">
                <a:solidFill>
                  <a:schemeClr val="tx2"/>
                </a:solidFill>
              </a:rPr>
              <a:t>jest przyjazną przestrzenią do wymiany pomysłów, poglądów, realizacji pomysłów, a także doświadczania wielokulturowości. </a:t>
            </a:r>
            <a:endParaRPr lang="pl-PL" sz="19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accent1"/>
                </a:solidFill>
              </a:rPr>
              <a:t>Działania informacyjno-integracyjne samorządu na rzecz imigrantów we Wrocławiu</a:t>
            </a:r>
          </a:p>
          <a:p>
            <a:pPr algn="just"/>
            <a:r>
              <a:rPr lang="pl-PL" sz="1900" b="1" dirty="0">
                <a:solidFill>
                  <a:schemeClr val="tx2"/>
                </a:solidFill>
              </a:rPr>
              <a:t>Wrocławskie Centrum Integracji </a:t>
            </a:r>
            <a:r>
              <a:rPr lang="pl-PL" sz="1900" dirty="0" smtClean="0">
                <a:solidFill>
                  <a:schemeClr val="tx2"/>
                </a:solidFill>
              </a:rPr>
              <a:t>– aktywizacja </a:t>
            </a:r>
            <a:r>
              <a:rPr lang="pl-PL" sz="1900" dirty="0">
                <a:solidFill>
                  <a:schemeClr val="tx2"/>
                </a:solidFill>
              </a:rPr>
              <a:t>zawodowa i społeczna osób, które znalazły się w trudnej sytuacji na rynku pracy. Jednostka prowadzi również projekty na rzecz migrantów, m.in. aktywizację, integrację oraz działania edukacyjno-informacyjne dla obywateli państw trzecich, wsparcie obcokrajowców w nauce języka polskiego, platformę wymiany informacji na temat form wsparcia dla cudzoziemców.</a:t>
            </a:r>
          </a:p>
          <a:p>
            <a:pPr algn="just"/>
            <a:r>
              <a:rPr lang="pl-PL" sz="1900" b="1" dirty="0">
                <a:solidFill>
                  <a:schemeClr val="tx2"/>
                </a:solidFill>
              </a:rPr>
              <a:t>Wrocławskie Centrum Rozwoju Społecznego </a:t>
            </a:r>
            <a:r>
              <a:rPr lang="pl-PL" sz="1900" dirty="0" smtClean="0">
                <a:solidFill>
                  <a:schemeClr val="tx2"/>
                </a:solidFill>
              </a:rPr>
              <a:t>- </a:t>
            </a:r>
            <a:r>
              <a:rPr lang="pl-PL" sz="1900" dirty="0" err="1">
                <a:solidFill>
                  <a:schemeClr val="tx2"/>
                </a:solidFill>
              </a:rPr>
              <a:t>WCRS</a:t>
            </a:r>
            <a:r>
              <a:rPr lang="pl-PL" sz="1900" dirty="0">
                <a:solidFill>
                  <a:schemeClr val="tx2"/>
                </a:solidFill>
              </a:rPr>
              <a:t> prowadzi </a:t>
            </a:r>
            <a:r>
              <a:rPr lang="pl-PL" sz="1900" dirty="0" smtClean="0">
                <a:solidFill>
                  <a:schemeClr val="tx2"/>
                </a:solidFill>
              </a:rPr>
              <a:t>działania </a:t>
            </a:r>
            <a:r>
              <a:rPr lang="pl-PL" sz="1900" dirty="0">
                <a:solidFill>
                  <a:schemeClr val="tx2"/>
                </a:solidFill>
              </a:rPr>
              <a:t>wspierające obcokrajowców, m.in. punkt informacji dla obcokrajowców, zwiększanie świadomości mikrokulturowości wśród wrocławian, w tym także stereotypów, uprzedzeń wobec innych kultur</a:t>
            </a:r>
            <a:r>
              <a:rPr lang="pl-PL" sz="1900" dirty="0" smtClean="0">
                <a:solidFill>
                  <a:schemeClr val="tx2"/>
                </a:solidFill>
              </a:rPr>
              <a:t>.</a:t>
            </a:r>
            <a:endParaRPr lang="pl-PL" sz="1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6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8" y="1123837"/>
            <a:ext cx="3200400" cy="4601183"/>
          </a:xfrm>
        </p:spPr>
        <p:txBody>
          <a:bodyPr/>
          <a:lstStyle/>
          <a:p>
            <a:pPr algn="ctr"/>
            <a:r>
              <a:rPr lang="pl-PL" b="1" dirty="0" smtClean="0"/>
              <a:t>Zastosowane metody badawcze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31771" y="864107"/>
            <a:ext cx="7547429" cy="53770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b="1" dirty="0" smtClean="0">
                <a:solidFill>
                  <a:schemeClr val="accent1"/>
                </a:solidFill>
              </a:rPr>
              <a:t>Analiza danych zastanych: </a:t>
            </a:r>
            <a:r>
              <a:rPr lang="pl-PL" sz="2400" dirty="0" smtClean="0">
                <a:solidFill>
                  <a:schemeClr val="tx2"/>
                </a:solidFill>
              </a:rPr>
              <a:t>akty prawne, dokumenty programowe, raporty z badań, dane dot. cudzoziemców GUS, dane z instytucji publicznych oraz informacje WWW).</a:t>
            </a:r>
            <a:endParaRPr lang="pl-PL" sz="2400" dirty="0">
              <a:solidFill>
                <a:schemeClr val="tx2"/>
              </a:solidFill>
            </a:endParaRPr>
          </a:p>
          <a:p>
            <a:pPr algn="just"/>
            <a:r>
              <a:rPr lang="pl-PL" sz="2400" dirty="0" smtClean="0">
                <a:solidFill>
                  <a:schemeClr val="tx2"/>
                </a:solidFill>
              </a:rPr>
              <a:t> </a:t>
            </a:r>
            <a:r>
              <a:rPr lang="pl-PL" sz="2400" b="1" dirty="0" smtClean="0">
                <a:solidFill>
                  <a:schemeClr val="accent1"/>
                </a:solidFill>
              </a:rPr>
              <a:t>Telefoniczne wywiady wspomagane komputerowo (</a:t>
            </a:r>
            <a:r>
              <a:rPr lang="pl-PL" sz="2400" b="1" dirty="0" err="1" smtClean="0">
                <a:solidFill>
                  <a:schemeClr val="accent1"/>
                </a:solidFill>
              </a:rPr>
              <a:t>CATI</a:t>
            </a:r>
            <a:r>
              <a:rPr lang="pl-PL" sz="2400" b="1" dirty="0" smtClean="0">
                <a:solidFill>
                  <a:schemeClr val="accent1"/>
                </a:solidFill>
              </a:rPr>
              <a:t>): </a:t>
            </a:r>
            <a:r>
              <a:rPr lang="pl-PL" sz="2400" dirty="0" smtClean="0">
                <a:solidFill>
                  <a:schemeClr val="tx2"/>
                </a:solidFill>
              </a:rPr>
              <a:t>300 przedsiębiorców zatrudniających cudzoziemców w województwie śląskim. </a:t>
            </a:r>
          </a:p>
          <a:p>
            <a:pPr algn="just"/>
            <a:r>
              <a:rPr lang="pl-PL" sz="2400" b="1" dirty="0" smtClean="0">
                <a:solidFill>
                  <a:schemeClr val="accent1"/>
                </a:solidFill>
              </a:rPr>
              <a:t>Wywiady </a:t>
            </a:r>
            <a:r>
              <a:rPr lang="pl-PL" sz="2400" b="1" dirty="0">
                <a:solidFill>
                  <a:schemeClr val="accent1"/>
                </a:solidFill>
              </a:rPr>
              <a:t>bezpośrednie kwestionariuszowe (</a:t>
            </a:r>
            <a:r>
              <a:rPr lang="pl-PL" sz="2400" b="1" dirty="0" err="1">
                <a:solidFill>
                  <a:schemeClr val="accent1"/>
                </a:solidFill>
              </a:rPr>
              <a:t>PAPI</a:t>
            </a:r>
            <a:r>
              <a:rPr lang="pl-PL" sz="2400" b="1" dirty="0">
                <a:solidFill>
                  <a:schemeClr val="accent1"/>
                </a:solidFill>
              </a:rPr>
              <a:t>): </a:t>
            </a:r>
            <a:r>
              <a:rPr lang="pl-PL" sz="2400" dirty="0" smtClean="0">
                <a:solidFill>
                  <a:schemeClr val="tx2"/>
                </a:solidFill>
              </a:rPr>
              <a:t>100 </a:t>
            </a:r>
            <a:r>
              <a:rPr lang="pl-PL" sz="2400" dirty="0">
                <a:solidFill>
                  <a:schemeClr val="tx2"/>
                </a:solidFill>
              </a:rPr>
              <a:t>studentów-cudzoziemców. </a:t>
            </a:r>
            <a:r>
              <a:rPr lang="pl-PL" sz="2400" dirty="0"/>
              <a:t>Badanie </a:t>
            </a:r>
            <a:r>
              <a:rPr lang="pl-PL" sz="2400" dirty="0" smtClean="0"/>
              <a:t>zrealizowane </a:t>
            </a:r>
            <a:r>
              <a:rPr lang="pl-PL" sz="2400" dirty="0"/>
              <a:t>na 5 </a:t>
            </a:r>
            <a:r>
              <a:rPr lang="pl-PL" sz="2400" dirty="0" smtClean="0"/>
              <a:t>uczelniach.</a:t>
            </a:r>
          </a:p>
          <a:p>
            <a:pPr algn="just"/>
            <a:r>
              <a:rPr lang="pl-PL" sz="2400" b="1" dirty="0">
                <a:solidFill>
                  <a:schemeClr val="accent1"/>
                </a:solidFill>
              </a:rPr>
              <a:t>Indywidualne wywiady pogłębione (</a:t>
            </a:r>
            <a:r>
              <a:rPr lang="pl-PL" sz="2400" b="1" dirty="0" err="1">
                <a:solidFill>
                  <a:schemeClr val="accent1"/>
                </a:solidFill>
              </a:rPr>
              <a:t>IDI</a:t>
            </a:r>
            <a:r>
              <a:rPr lang="pl-PL" sz="2400" b="1" dirty="0">
                <a:solidFill>
                  <a:schemeClr val="accent1"/>
                </a:solidFill>
              </a:rPr>
              <a:t>): </a:t>
            </a:r>
            <a:r>
              <a:rPr lang="pl-PL" sz="2400" dirty="0"/>
              <a:t>eksperci zajmujący się tematyką cudzoziemców, przedstawiciele instytucji zajmujących się obsługą cudzoziemców w województwie śląskim, przedstawiciele śląskich uczelni publicznych i niepublicznych oraz przedsiębiorcy zatrudniający cudzoziemców w województwie śląskim.</a:t>
            </a:r>
          </a:p>
          <a:p>
            <a:pPr algn="just"/>
            <a:r>
              <a:rPr lang="pl-PL" sz="2400" b="1" dirty="0">
                <a:solidFill>
                  <a:schemeClr val="accent1"/>
                </a:solidFill>
              </a:rPr>
              <a:t>Wywiad grupowy (</a:t>
            </a:r>
            <a:r>
              <a:rPr lang="pl-PL" sz="2400" b="1" dirty="0" err="1">
                <a:solidFill>
                  <a:schemeClr val="accent1"/>
                </a:solidFill>
              </a:rPr>
              <a:t>FGI</a:t>
            </a:r>
            <a:r>
              <a:rPr lang="pl-PL" sz="2400" b="1" dirty="0">
                <a:solidFill>
                  <a:schemeClr val="accent1"/>
                </a:solidFill>
              </a:rPr>
              <a:t>): </a:t>
            </a:r>
            <a:r>
              <a:rPr lang="pl-PL" sz="2400" dirty="0"/>
              <a:t>omówienie rezultatów przeprowadzonej analizy </a:t>
            </a:r>
          </a:p>
          <a:p>
            <a:pPr algn="just"/>
            <a:r>
              <a:rPr lang="pl-PL" sz="2400" b="1" dirty="0" err="1">
                <a:solidFill>
                  <a:schemeClr val="accent1"/>
                </a:solidFill>
              </a:rPr>
              <a:t>Benchmarking</a:t>
            </a:r>
            <a:r>
              <a:rPr lang="pl-PL" sz="2400" b="1" dirty="0">
                <a:solidFill>
                  <a:schemeClr val="accent1"/>
                </a:solidFill>
              </a:rPr>
              <a:t>: </a:t>
            </a:r>
            <a:r>
              <a:rPr lang="pl-PL" sz="2400" dirty="0"/>
              <a:t>metoda analizy porównawczej, w celu wykorzystywania doświadczenia </a:t>
            </a:r>
            <a:r>
              <a:rPr lang="pl-PL" sz="2400" dirty="0" smtClean="0"/>
              <a:t>innych</a:t>
            </a:r>
            <a:endParaRPr lang="pl-PL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76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Benchmarking</a:t>
            </a:r>
            <a:r>
              <a:rPr lang="pl-PL" dirty="0"/>
              <a:t/>
            </a:r>
            <a:br>
              <a:rPr lang="pl-PL" dirty="0"/>
            </a:br>
            <a:r>
              <a:rPr lang="pl-PL" sz="2800" dirty="0"/>
              <a:t>dobre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0514" y="435429"/>
            <a:ext cx="8119463" cy="60669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200" b="1" i="1" dirty="0">
                <a:solidFill>
                  <a:schemeClr val="accent1"/>
                </a:solidFill>
              </a:rPr>
              <a:t>Program „Otwarty Kraków</a:t>
            </a:r>
            <a:r>
              <a:rPr lang="pl-PL" sz="2200" b="1" i="1" dirty="0" smtClean="0">
                <a:solidFill>
                  <a:schemeClr val="accent1"/>
                </a:solidFill>
              </a:rPr>
              <a:t>”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chemeClr val="tx2"/>
                </a:solidFill>
              </a:rPr>
              <a:t>To długotrwałe działania </a:t>
            </a:r>
            <a:r>
              <a:rPr lang="pl-PL" dirty="0">
                <a:solidFill>
                  <a:schemeClr val="tx2"/>
                </a:solidFill>
              </a:rPr>
              <a:t>na rzecz integracji </a:t>
            </a:r>
            <a:r>
              <a:rPr lang="pl-PL" dirty="0" smtClean="0">
                <a:solidFill>
                  <a:schemeClr val="tx2"/>
                </a:solidFill>
              </a:rPr>
              <a:t>imigrantów. Celem programu jest </a:t>
            </a:r>
            <a:r>
              <a:rPr lang="pl-PL" dirty="0">
                <a:solidFill>
                  <a:schemeClr val="tx2"/>
                </a:solidFill>
              </a:rPr>
              <a:t>wdrożenie i realizacji polityki otwartości miasta Krakowa na przedstawicieli mniejszości narodowych i etnicznych oraz cudzoziemców, które realizowane będą </a:t>
            </a:r>
            <a:r>
              <a:rPr lang="pl-PL" dirty="0" smtClean="0">
                <a:solidFill>
                  <a:schemeClr val="tx2"/>
                </a:solidFill>
              </a:rPr>
              <a:t>m.in. poprzez: budowanie </a:t>
            </a:r>
            <a:r>
              <a:rPr lang="pl-PL" dirty="0">
                <a:solidFill>
                  <a:schemeClr val="tx2"/>
                </a:solidFill>
              </a:rPr>
              <a:t>Urzędu przyjaznego cudzoziemcom, </a:t>
            </a:r>
            <a:r>
              <a:rPr lang="pl-PL" dirty="0" smtClean="0">
                <a:solidFill>
                  <a:schemeClr val="tx2"/>
                </a:solidFill>
              </a:rPr>
              <a:t>budowanie </a:t>
            </a:r>
            <a:r>
              <a:rPr lang="pl-PL" dirty="0">
                <a:solidFill>
                  <a:schemeClr val="tx2"/>
                </a:solidFill>
              </a:rPr>
              <a:t>instytucjonalnych ram współdziałania między przedstawicielami </a:t>
            </a:r>
            <a:r>
              <a:rPr lang="pl-PL" dirty="0" smtClean="0">
                <a:solidFill>
                  <a:schemeClr val="tx2"/>
                </a:solidFill>
              </a:rPr>
              <a:t>cudzoziemców </a:t>
            </a:r>
            <a:r>
              <a:rPr lang="pl-PL" dirty="0">
                <a:solidFill>
                  <a:schemeClr val="tx2"/>
                </a:solidFill>
              </a:rPr>
              <a:t>z </a:t>
            </a:r>
            <a:r>
              <a:rPr lang="pl-PL" dirty="0" smtClean="0">
                <a:solidFill>
                  <a:schemeClr val="tx2"/>
                </a:solidFill>
              </a:rPr>
              <a:t>gminą, stworzenie </a:t>
            </a:r>
            <a:r>
              <a:rPr lang="pl-PL" dirty="0">
                <a:solidFill>
                  <a:schemeClr val="tx2"/>
                </a:solidFill>
              </a:rPr>
              <a:t>społecznej platformy konsultacji i rozwoju polityki </a:t>
            </a:r>
            <a:r>
              <a:rPr lang="pl-PL" dirty="0" smtClean="0">
                <a:solidFill>
                  <a:schemeClr val="tx2"/>
                </a:solidFill>
              </a:rPr>
              <a:t>otwartości, kształtowanie </a:t>
            </a:r>
            <a:r>
              <a:rPr lang="pl-PL" dirty="0">
                <a:solidFill>
                  <a:schemeClr val="tx2"/>
                </a:solidFill>
              </a:rPr>
              <a:t>odpowiedzialności społecznej podmiotów prywatnych w politykach </a:t>
            </a:r>
            <a:r>
              <a:rPr lang="pl-PL" dirty="0" smtClean="0">
                <a:solidFill>
                  <a:schemeClr val="tx2"/>
                </a:solidFill>
              </a:rPr>
              <a:t>gminy, przystąpienie </a:t>
            </a:r>
            <a:r>
              <a:rPr lang="pl-PL" dirty="0">
                <a:solidFill>
                  <a:schemeClr val="tx2"/>
                </a:solidFill>
              </a:rPr>
              <a:t>do sieci Miast Międzykulturowych przy Radzie Europy i Komisji </a:t>
            </a:r>
            <a:r>
              <a:rPr lang="pl-PL" dirty="0" smtClean="0">
                <a:solidFill>
                  <a:schemeClr val="tx2"/>
                </a:solidFill>
              </a:rPr>
              <a:t>Europejskiej.</a:t>
            </a:r>
          </a:p>
          <a:p>
            <a:pPr marL="0" indent="0" algn="ctr">
              <a:buNone/>
            </a:pPr>
            <a:r>
              <a:rPr lang="pl-PL" sz="2200" b="1" i="1" dirty="0">
                <a:solidFill>
                  <a:schemeClr val="accent1"/>
                </a:solidFill>
              </a:rPr>
              <a:t>Poznań – spotkania zespołów ekspertów składających się z przedstawicieli różnych instytucji, których odbiorcami działań są imigranci</a:t>
            </a:r>
          </a:p>
          <a:p>
            <a:pPr marL="0" indent="0" algn="just">
              <a:buNone/>
            </a:pPr>
            <a:r>
              <a:rPr lang="pl-PL" b="1" dirty="0" smtClean="0">
                <a:solidFill>
                  <a:schemeClr val="tx2"/>
                </a:solidFill>
              </a:rPr>
              <a:t>Zespół </a:t>
            </a:r>
            <a:r>
              <a:rPr lang="pl-PL" b="1" dirty="0">
                <a:solidFill>
                  <a:schemeClr val="tx2"/>
                </a:solidFill>
              </a:rPr>
              <a:t>ds. zagranicznych studentów i absolwentów poznańskich uczelni </a:t>
            </a:r>
            <a:r>
              <a:rPr lang="pl-PL" dirty="0">
                <a:solidFill>
                  <a:schemeClr val="tx2"/>
                </a:solidFill>
              </a:rPr>
              <a:t>- przeprowadzenie badań wśród cudzoziemskich studentów oraz absolwentów, udzielanie porad studentom w obrębie punktu Migrant Info Point, umieszczanie informacji praktycznych dla studentów </a:t>
            </a:r>
          </a:p>
          <a:p>
            <a:pPr marL="0" indent="0" algn="just">
              <a:buNone/>
            </a:pPr>
            <a:r>
              <a:rPr lang="pl-PL" b="1" dirty="0">
                <a:solidFill>
                  <a:schemeClr val="tx2"/>
                </a:solidFill>
              </a:rPr>
              <a:t>Zespół ds. migrantów planujących założenie własnej firmy</a:t>
            </a:r>
            <a:r>
              <a:rPr lang="pl-PL" dirty="0">
                <a:solidFill>
                  <a:schemeClr val="tx2"/>
                </a:solidFill>
              </a:rPr>
              <a:t> – działania zespołu związane były z organizacją szkoleń oraz doradztwa indywidualnego na temat zakładania własnej firmy</a:t>
            </a:r>
          </a:p>
          <a:p>
            <a:pPr marL="0" indent="0" algn="just">
              <a:buNone/>
            </a:pPr>
            <a:r>
              <a:rPr lang="pl-PL" b="1" dirty="0">
                <a:solidFill>
                  <a:schemeClr val="tx2"/>
                </a:solidFill>
              </a:rPr>
              <a:t>Zespół ds. migrantów z trudnościami na rynku pracy </a:t>
            </a:r>
            <a:r>
              <a:rPr lang="pl-PL" dirty="0">
                <a:solidFill>
                  <a:schemeClr val="tx2"/>
                </a:solidFill>
              </a:rPr>
              <a:t>– zespół organizował indywidualne doradztwo zawodowe oraz warsztaty dla osób poszukujących zatrudnienia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47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0" y="4670425"/>
            <a:ext cx="7315200" cy="91440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9229725" y="710481"/>
            <a:ext cx="2962275" cy="5529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37165" y="1947709"/>
            <a:ext cx="6788439" cy="2228088"/>
          </a:xfrm>
        </p:spPr>
        <p:txBody>
          <a:bodyPr>
            <a:normAutofit/>
          </a:bodyPr>
          <a:lstStyle/>
          <a:p>
            <a:pPr algn="ctr"/>
            <a:r>
              <a:rPr lang="pl-PL" sz="6600" b="1" dirty="0" smtClean="0">
                <a:solidFill>
                  <a:schemeClr val="accent1"/>
                </a:solidFill>
              </a:rPr>
              <a:t>Dziękujemy za uwagę</a:t>
            </a:r>
            <a:endParaRPr lang="pl-PL" sz="6600" b="1" dirty="0">
              <a:solidFill>
                <a:schemeClr val="accent1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143" y="0"/>
            <a:ext cx="3763896" cy="76230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308" y="4733425"/>
            <a:ext cx="2543135" cy="1506318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813" y="5058376"/>
            <a:ext cx="1610061" cy="856416"/>
          </a:xfrm>
          <a:prstGeom prst="rect">
            <a:avLst/>
          </a:prstGeom>
        </p:spPr>
      </p:pic>
      <p:pic>
        <p:nvPicPr>
          <p:cNvPr id="11" name="Obraz 10"/>
          <p:cNvPicPr/>
          <p:nvPr/>
        </p:nvPicPr>
        <p:blipFill>
          <a:blip r:embed="rId5" cstate="print"/>
          <a:srcRect t="5357"/>
          <a:stretch>
            <a:fillRect/>
          </a:stretch>
        </p:blipFill>
        <p:spPr bwMode="auto">
          <a:xfrm>
            <a:off x="9609674" y="4862344"/>
            <a:ext cx="2027005" cy="12484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96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3837"/>
            <a:ext cx="3408217" cy="460118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Liczba cudzoziemców w Polsce</a:t>
            </a:r>
            <a:endParaRPr lang="pl-PL" b="1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40858FAA-2EE5-4123-B7DC-1AA386EA67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847009"/>
              </p:ext>
            </p:extLst>
          </p:nvPr>
        </p:nvGraphicFramePr>
        <p:xfrm>
          <a:off x="5279015" y="594157"/>
          <a:ext cx="57626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666509" y="312233"/>
            <a:ext cx="608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Imigracje zagraniczne na pobyt stały do województwa śląskiego w latach 2012-2016</a:t>
            </a:r>
            <a:endParaRPr lang="pl-PL" sz="1200" dirty="0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22" y="3136807"/>
            <a:ext cx="5760720" cy="28067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823822" y="2862694"/>
            <a:ext cx="724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Imigracje zagraniczne na pobyt stały do województwa śląskiego w latach 2012-2016 według kontynentów</a:t>
            </a:r>
            <a:endParaRPr lang="pl-PL" sz="1200" dirty="0"/>
          </a:p>
        </p:txBody>
      </p:sp>
      <p:sp>
        <p:nvSpPr>
          <p:cNvPr id="5" name="Prostokąt 4"/>
          <p:cNvSpPr/>
          <p:nvPr/>
        </p:nvSpPr>
        <p:spPr>
          <a:xfrm>
            <a:off x="7137295" y="2221468"/>
            <a:ext cx="3932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danych </a:t>
            </a:r>
            <a:r>
              <a:rPr lang="pl-PL" sz="1200" i="1" dirty="0" err="1"/>
              <a:t>BDL</a:t>
            </a:r>
            <a:r>
              <a:rPr lang="pl-PL" sz="1200" i="1" dirty="0"/>
              <a:t> GUS. </a:t>
            </a:r>
          </a:p>
        </p:txBody>
      </p:sp>
      <p:sp>
        <p:nvSpPr>
          <p:cNvPr id="9" name="Prostokąt 8"/>
          <p:cNvSpPr/>
          <p:nvPr/>
        </p:nvSpPr>
        <p:spPr>
          <a:xfrm>
            <a:off x="6740661" y="6112225"/>
            <a:ext cx="3932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danych </a:t>
            </a:r>
            <a:r>
              <a:rPr lang="pl-PL" sz="1200" i="1" dirty="0" err="1"/>
              <a:t>BDL</a:t>
            </a:r>
            <a:r>
              <a:rPr lang="pl-PL" sz="1200" i="1" dirty="0"/>
              <a:t> GUS. </a:t>
            </a:r>
          </a:p>
        </p:txBody>
      </p:sp>
    </p:spTree>
    <p:extLst>
      <p:ext uri="{BB962C8B-B14F-4D97-AF65-F5344CB8AC3E}">
        <p14:creationId xmlns:p14="http://schemas.microsoft.com/office/powerpoint/2010/main" val="33521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0629" y="1123837"/>
            <a:ext cx="3193142" cy="4601183"/>
          </a:xfrm>
        </p:spPr>
        <p:txBody>
          <a:bodyPr/>
          <a:lstStyle/>
          <a:p>
            <a:pPr algn="ctr"/>
            <a:r>
              <a:rPr lang="pl-PL" b="1" dirty="0"/>
              <a:t>Liczba </a:t>
            </a:r>
            <a:r>
              <a:rPr lang="pl-PL" b="1" dirty="0" smtClean="0"/>
              <a:t>cudzoziemców </a:t>
            </a:r>
            <a:r>
              <a:rPr lang="pl-PL" b="1" dirty="0"/>
              <a:t>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99543" y="232229"/>
            <a:ext cx="8040913" cy="6386285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W</a:t>
            </a:r>
            <a:r>
              <a:rPr lang="pl-PL" dirty="0" smtClean="0"/>
              <a:t> latach 2012-2016 </a:t>
            </a:r>
            <a:r>
              <a:rPr lang="pl-PL" dirty="0"/>
              <a:t>l</a:t>
            </a:r>
            <a:r>
              <a:rPr lang="pl-PL" dirty="0" smtClean="0"/>
              <a:t>iczba nowych imigrantów zameldowanych na pobyt stały systematycznie spadała. Na przestrzeni analizowanego okresu liczba nowych imigrantów spadła o 37%. </a:t>
            </a:r>
          </a:p>
          <a:p>
            <a:pPr algn="just"/>
            <a:r>
              <a:rPr lang="pl-PL" dirty="0" smtClean="0"/>
              <a:t>W tej </a:t>
            </a:r>
            <a:r>
              <a:rPr lang="pl-PL" dirty="0"/>
              <a:t>chwili </a:t>
            </a:r>
            <a:r>
              <a:rPr lang="pl-PL" dirty="0" smtClean="0"/>
              <a:t>na terenie woj. śląskiego przebywa prawie </a:t>
            </a:r>
            <a:r>
              <a:rPr lang="pl-PL" dirty="0"/>
              <a:t>19 </a:t>
            </a:r>
            <a:r>
              <a:rPr lang="pl-PL" dirty="0" smtClean="0"/>
              <a:t>000 cudzoziemców</a:t>
            </a:r>
            <a:r>
              <a:rPr lang="pl-PL" dirty="0"/>
              <a:t>. 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/>
              <a:t>P</a:t>
            </a:r>
            <a:r>
              <a:rPr lang="pl-PL" dirty="0" smtClean="0"/>
              <a:t>onad 10 000 z nich przebywa tam w ramach pobytu czasowego, z czego 4 000 stanowią obywatele </a:t>
            </a:r>
            <a:r>
              <a:rPr lang="pl-PL" dirty="0"/>
              <a:t>Unii </a:t>
            </a:r>
            <a:r>
              <a:rPr lang="pl-PL" dirty="0" smtClean="0"/>
              <a:t>Europejskiej. Największą grupę stanowią obywatele Ukrainy (10 000 osób).</a:t>
            </a:r>
          </a:p>
          <a:p>
            <a:pPr algn="just"/>
            <a:r>
              <a:rPr lang="pl-PL" dirty="0" smtClean="0"/>
              <a:t>Największy odsetek </a:t>
            </a:r>
            <a:r>
              <a:rPr lang="pl-PL" dirty="0"/>
              <a:t>imigrantów w województwie śląskim to osoby z Europy (87,1%). </a:t>
            </a:r>
            <a:endParaRPr lang="pl-PL" dirty="0" smtClean="0"/>
          </a:p>
          <a:p>
            <a:pPr algn="just"/>
            <a:r>
              <a:rPr lang="pl-PL" dirty="0"/>
              <a:t>Większość imigrantów w województwie </a:t>
            </a:r>
            <a:r>
              <a:rPr lang="pl-PL" dirty="0" smtClean="0"/>
              <a:t>śląskim </a:t>
            </a:r>
            <a:r>
              <a:rPr lang="pl-PL" dirty="0"/>
              <a:t>na przestrzeni lat 2012-2016 </a:t>
            </a:r>
            <a:r>
              <a:rPr lang="pl-PL" dirty="0" smtClean="0"/>
              <a:t>stanowią mężczyźni, jednak różnica między  liczebnością kobiet i mężczyzn z roku na rok spada, co związane jest głównie ze wzrostem liczby studentów.</a:t>
            </a:r>
          </a:p>
          <a:p>
            <a:pPr algn="just"/>
            <a:r>
              <a:rPr lang="pl-PL" dirty="0" smtClean="0"/>
              <a:t>Problem stanowi szara strefa osób, które nie rejestrują się ani na pobyt stały, ani czasowy, nieznana jest więc ich liczba i struktura. Szarą strefę tworzą głównie obywatele zza wschodniej granicy Polski.</a:t>
            </a:r>
            <a:endParaRPr lang="pl-PL" dirty="0"/>
          </a:p>
          <a:p>
            <a:pPr algn="just"/>
            <a:r>
              <a:rPr lang="pl-PL" dirty="0" smtClean="0"/>
              <a:t>Śląsk staje się atrakcyjnym miejscem pracy przede wszystkim dla cudzoziemców z krajów o niższym poziomie rozwoju gospodarczego, co spowodowane jest  dużą liczbą wolnych miejsc pracy, dodatnim PKB oraz uproszczoną procedurą dostępu dla obywateli Ukrainy, Białorusi, Armenii, Mołdawii i Rosji.</a:t>
            </a:r>
          </a:p>
        </p:txBody>
      </p:sp>
    </p:spTree>
    <p:extLst>
      <p:ext uri="{BB962C8B-B14F-4D97-AF65-F5344CB8AC3E}">
        <p14:creationId xmlns:p14="http://schemas.microsoft.com/office/powerpoint/2010/main" val="165528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Dynamika imigracji i prognoza napływu cudzoziemców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775199" y="247018"/>
            <a:ext cx="6566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Rzeczywista i prognozowana liczba zameldowań z zagranicy na pobyt stały w latach 2010-2022 w województwie śląskim</a:t>
            </a:r>
            <a:endParaRPr lang="pl-PL" sz="1200" dirty="0"/>
          </a:p>
        </p:txBody>
      </p:sp>
      <p:sp>
        <p:nvSpPr>
          <p:cNvPr id="7" name="Prostokąt 6"/>
          <p:cNvSpPr/>
          <p:nvPr/>
        </p:nvSpPr>
        <p:spPr>
          <a:xfrm>
            <a:off x="3451341" y="3309897"/>
            <a:ext cx="7753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Rzeczywista i prognozowana liczba </a:t>
            </a:r>
            <a:r>
              <a:rPr lang="pl-PL" sz="1200" dirty="0" smtClean="0"/>
              <a:t>przyjętych wniosków o pobyt czasowy w </a:t>
            </a:r>
            <a:r>
              <a:rPr lang="pl-PL" sz="1200" dirty="0"/>
              <a:t>latach 2010-2022 w województwie śląskim</a:t>
            </a:r>
          </a:p>
        </p:txBody>
      </p:sp>
      <p:sp>
        <p:nvSpPr>
          <p:cNvPr id="8" name="Prostokąt 7"/>
          <p:cNvSpPr/>
          <p:nvPr/>
        </p:nvSpPr>
        <p:spPr>
          <a:xfrm>
            <a:off x="7409316" y="2910062"/>
            <a:ext cx="3932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danych </a:t>
            </a:r>
            <a:r>
              <a:rPr lang="pl-PL" sz="1200" i="1" dirty="0" err="1"/>
              <a:t>BDL</a:t>
            </a:r>
            <a:r>
              <a:rPr lang="pl-PL" sz="1200" i="1" dirty="0"/>
              <a:t> GUS. </a:t>
            </a:r>
          </a:p>
        </p:txBody>
      </p:sp>
      <p:sp>
        <p:nvSpPr>
          <p:cNvPr id="9" name="Prostokąt 8"/>
          <p:cNvSpPr/>
          <p:nvPr/>
        </p:nvSpPr>
        <p:spPr>
          <a:xfrm>
            <a:off x="6510031" y="6405448"/>
            <a:ext cx="4831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Dziedzinowych Baz Danych GUS</a:t>
            </a:r>
          </a:p>
        </p:txBody>
      </p:sp>
      <p:graphicFrame>
        <p:nvGraphicFramePr>
          <p:cNvPr id="10" name="Chart 2"/>
          <p:cNvGraphicFramePr/>
          <p:nvPr>
            <p:extLst>
              <p:ext uri="{D42A27DB-BD31-4B8C-83A1-F6EECF244321}">
                <p14:modId xmlns:p14="http://schemas.microsoft.com/office/powerpoint/2010/main" val="3949518887"/>
              </p:ext>
            </p:extLst>
          </p:nvPr>
        </p:nvGraphicFramePr>
        <p:xfrm>
          <a:off x="4659087" y="654508"/>
          <a:ext cx="6487184" cy="2338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6"/>
          <p:cNvGraphicFramePr/>
          <p:nvPr>
            <p:extLst>
              <p:ext uri="{D42A27DB-BD31-4B8C-83A1-F6EECF244321}">
                <p14:modId xmlns:p14="http://schemas.microsoft.com/office/powerpoint/2010/main" val="43740053"/>
              </p:ext>
            </p:extLst>
          </p:nvPr>
        </p:nvGraphicFramePr>
        <p:xfrm>
          <a:off x="3668485" y="3586896"/>
          <a:ext cx="6564085" cy="270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035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Dynamika imigracji i prognoza napływu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56000" y="537029"/>
            <a:ext cx="7968343" cy="584925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>
                <a:solidFill>
                  <a:schemeClr val="tx2"/>
                </a:solidFill>
              </a:rPr>
              <a:t>Liczba imigrantów </a:t>
            </a:r>
            <a:r>
              <a:rPr lang="pl-PL" dirty="0">
                <a:solidFill>
                  <a:schemeClr val="tx2"/>
                </a:solidFill>
              </a:rPr>
              <a:t>zagranicznych na pobyt stały </a:t>
            </a:r>
            <a:r>
              <a:rPr lang="pl-PL" dirty="0" smtClean="0">
                <a:solidFill>
                  <a:schemeClr val="tx2"/>
                </a:solidFill>
              </a:rPr>
              <a:t>na </a:t>
            </a:r>
            <a:r>
              <a:rPr lang="pl-PL" dirty="0">
                <a:solidFill>
                  <a:schemeClr val="tx2"/>
                </a:solidFill>
              </a:rPr>
              <a:t>terenie województwa śląskiego </a:t>
            </a:r>
            <a:r>
              <a:rPr lang="pl-PL" dirty="0" smtClean="0">
                <a:solidFill>
                  <a:schemeClr val="tx2"/>
                </a:solidFill>
              </a:rPr>
              <a:t>spada (w </a:t>
            </a:r>
            <a:r>
              <a:rPr lang="pl-PL" dirty="0">
                <a:solidFill>
                  <a:schemeClr val="tx2"/>
                </a:solidFill>
              </a:rPr>
              <a:t>2012 roku było ich 2068, zaś w roku 2016 1295). 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r>
              <a:rPr lang="pl-PL" dirty="0">
                <a:solidFill>
                  <a:schemeClr val="tx2"/>
                </a:solidFill>
              </a:rPr>
              <a:t>W 2007 roku najwięcej imigracji na pobyt stały odnotowano w powiecie raciborskim (149) i cieszyńskim (117) oraz w miastach: Bielsko-Biała (136), Gliwice (111) oraz Katowice (104). W roku 2016 j</a:t>
            </a:r>
            <a:r>
              <a:rPr lang="pl-PL" dirty="0" smtClean="0">
                <a:solidFill>
                  <a:schemeClr val="tx2"/>
                </a:solidFill>
              </a:rPr>
              <a:t>edynym </a:t>
            </a:r>
            <a:r>
              <a:rPr lang="pl-PL" dirty="0">
                <a:solidFill>
                  <a:schemeClr val="tx2"/>
                </a:solidFill>
              </a:rPr>
              <a:t>powiatem, który przekroczył liczbę 100 </a:t>
            </a:r>
            <a:r>
              <a:rPr lang="pl-PL" dirty="0" smtClean="0">
                <a:solidFill>
                  <a:schemeClr val="tx2"/>
                </a:solidFill>
              </a:rPr>
              <a:t>zameldowanych migrantów </a:t>
            </a:r>
            <a:r>
              <a:rPr lang="pl-PL" dirty="0">
                <a:solidFill>
                  <a:schemeClr val="tx2"/>
                </a:solidFill>
              </a:rPr>
              <a:t>była Częstochowa (111 osób</a:t>
            </a:r>
            <a:r>
              <a:rPr lang="pl-PL" dirty="0" smtClean="0">
                <a:solidFill>
                  <a:schemeClr val="tx2"/>
                </a:solidFill>
              </a:rPr>
              <a:t>).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Zdaniem ekspertów zajmujących się tematyką cudzoziemców, liczba cudzoziemców na terenie województwa śląskiego będzie rosnąć, co będzie konsekwencją niekorzystnych zmian </a:t>
            </a:r>
            <a:r>
              <a:rPr lang="pl-PL" dirty="0" smtClean="0">
                <a:solidFill>
                  <a:schemeClr val="tx2"/>
                </a:solidFill>
              </a:rPr>
              <a:t>demograficznych województwa. Będą to jednak pracownicy sezonowi, przebywający w Polsce na pobyt czasowy, którzy albo zdecydują się na powrót do ojczyzny, albo na wyjazd od krajów Europy Zachodniej.</a:t>
            </a:r>
            <a:endParaRPr lang="pl-PL" dirty="0">
              <a:solidFill>
                <a:schemeClr val="tx2"/>
              </a:solidFill>
            </a:endParaRP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Czynnikami, które mogą spowodować zmniejszenie napływu cudzoziemców do województwa śląskiego jest m.in. wprowadzenie ruchu bezwizowego do krajów UE, zmiany w procedurze zatrudniania cudzoziemców obowiązujące od 01.01.2018 oraz pogłębiający się brak tolerancji wobec obcokrajowców.</a:t>
            </a:r>
          </a:p>
        </p:txBody>
      </p:sp>
    </p:spTree>
    <p:extLst>
      <p:ext uri="{BB962C8B-B14F-4D97-AF65-F5344CB8AC3E}">
        <p14:creationId xmlns:p14="http://schemas.microsoft.com/office/powerpoint/2010/main" val="18468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Aktywność zawodowa cudzoziemców </a:t>
            </a:r>
            <a:r>
              <a:rPr lang="pl-PL" sz="3200" dirty="0" smtClean="0"/>
              <a:t>– skala zatrudnienia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577716"/>
              </p:ext>
            </p:extLst>
          </p:nvPr>
        </p:nvGraphicFramePr>
        <p:xfrm>
          <a:off x="5129502" y="661936"/>
          <a:ext cx="6369771" cy="224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4861932" y="384937"/>
            <a:ext cx="63561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/>
              <a:t>Wydane zezwolenia na pracę w województwie śląskim w latach 2012-2016 według płci</a:t>
            </a:r>
          </a:p>
        </p:txBody>
      </p:sp>
      <p:sp>
        <p:nvSpPr>
          <p:cNvPr id="9" name="Prostokąt 8"/>
          <p:cNvSpPr/>
          <p:nvPr/>
        </p:nvSpPr>
        <p:spPr>
          <a:xfrm>
            <a:off x="7566786" y="2903240"/>
            <a:ext cx="3932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podstawie danych </a:t>
            </a:r>
            <a:r>
              <a:rPr lang="pl-PL" sz="1200" i="1" dirty="0" err="1"/>
              <a:t>BDL</a:t>
            </a:r>
            <a:r>
              <a:rPr lang="pl-PL" sz="1200" i="1" dirty="0"/>
              <a:t> GUS. 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3599543" y="6166416"/>
            <a:ext cx="3788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Źródło: opracowanie własne na </a:t>
            </a:r>
            <a:r>
              <a:rPr lang="pl-PL" sz="1200" i="1" dirty="0" smtClean="0"/>
              <a:t>podstawie danych </a:t>
            </a:r>
            <a:r>
              <a:rPr lang="pl-PL" sz="1200" i="1" dirty="0" err="1" smtClean="0"/>
              <a:t>MRPiPS</a:t>
            </a:r>
            <a:endParaRPr lang="pl-PL" sz="12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65166"/>
              </p:ext>
            </p:extLst>
          </p:nvPr>
        </p:nvGraphicFramePr>
        <p:xfrm>
          <a:off x="3517299" y="3514554"/>
          <a:ext cx="8098973" cy="2726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5490"/>
                <a:gridCol w="658696"/>
                <a:gridCol w="673667"/>
                <a:gridCol w="643727"/>
                <a:gridCol w="613785"/>
                <a:gridCol w="703608"/>
              </a:tblGrid>
              <a:tr h="2672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Wybrane sekcje PKD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2012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2013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2014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2015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itchFamily="34" charset="0"/>
                        </a:rPr>
                        <a:t>2016</a:t>
                      </a:r>
                      <a:endParaRPr lang="pl-PL" sz="12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0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Rolnictwo, leśnictwo, łowiectwo</a:t>
                      </a:r>
                      <a:br>
                        <a:rPr lang="pl-PL" sz="1200" b="1" kern="1200" dirty="0" smtClean="0">
                          <a:solidFill>
                            <a:schemeClr val="lt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i rybactwo </a:t>
                      </a:r>
                      <a:endParaRPr lang="pl-PL" sz="1200" b="1" kern="1200" dirty="0">
                        <a:solidFill>
                          <a:schemeClr val="lt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68580" marR="68580" marT="0" marB="0" anchor="ctr"/>
                </a:tc>
              </a:tr>
              <a:tr h="2980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Przetwórstwo przemysłowe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141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98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66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130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334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Budownictwo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351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178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159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395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1408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Handel hurtowy i detaliczny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436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384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224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184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295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Transport i gospodarka magazynowa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1926</a:t>
                      </a:r>
                    </a:p>
                  </a:txBody>
                  <a:tcPr marL="68580" marR="68580" marT="0" marB="0" anchor="ctr"/>
                </a:tc>
              </a:tr>
              <a:tr h="2980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Działalność związana z zakwaterowaniem i usługami gastronomicznymi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194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191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145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99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itchFamily="34" charset="0"/>
                        </a:rPr>
                        <a:t>229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</a:rPr>
                        <a:t>Edukacja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</a:tr>
              <a:tr h="29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Działalność profesjonalna, naukowa i techniczna</a:t>
                      </a:r>
                      <a:endParaRPr lang="pl-PL" sz="12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621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" name="Prostokąt 15"/>
          <p:cNvSpPr/>
          <p:nvPr/>
        </p:nvSpPr>
        <p:spPr>
          <a:xfrm>
            <a:off x="3599543" y="3198806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200" i="1" dirty="0"/>
              <a:t>Grupy zawodów, w których </a:t>
            </a:r>
            <a:r>
              <a:rPr lang="pl-PL" sz="1200" i="1" dirty="0" smtClean="0"/>
              <a:t>najczęściej zatrudniani </a:t>
            </a:r>
            <a:r>
              <a:rPr lang="pl-PL" sz="1200" i="1" dirty="0"/>
              <a:t>są cudzoziemcy na przestrzeni lat 2012-2016</a:t>
            </a:r>
          </a:p>
        </p:txBody>
      </p:sp>
    </p:spTree>
    <p:extLst>
      <p:ext uri="{BB962C8B-B14F-4D97-AF65-F5344CB8AC3E}">
        <p14:creationId xmlns:p14="http://schemas.microsoft.com/office/powerpoint/2010/main" val="2186673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Aktywność zawodowa cudzoziemców </a:t>
            </a:r>
            <a:r>
              <a:rPr lang="pl-PL" sz="3200" dirty="0"/>
              <a:t>– skala zatrudnienia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14057" y="420914"/>
            <a:ext cx="7570411" cy="59653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>
                <a:solidFill>
                  <a:schemeClr val="tx2"/>
                </a:solidFill>
              </a:rPr>
              <a:t>Skala zatrudnienia cudzoziemców jest bardzo trudna do zbadania – do dyspozycji są jedynie dane dotyczące zezwolenia na pracę, które nie obejmują obywateli krajów Unii Europejskiej oraz osób zatrudnionych w szarej strefie.</a:t>
            </a: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Badania CATI pokazują, że znaczna część przedsiębiorców zatrudnia nie więcej niż 10 cudzoziemców, jednak wśród uczestników badań znaleźli się tez tacy, którzy zatrudniają 100 lub więcej pracowników-cudzoziemców.</a:t>
            </a: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Najczęściej zatrudnianymi przez śląskich pracodawców cudzoziemcami są obywatele państw sąsiadujących z Polską oraz krajów południowej Europy. Zdecydowanie największa liczba pracowników-cudzoziemców pochodzi z Ukrainy, co związane jest z sytuacją polityczną w tym kraju oraz ułatwioną procedurą przyjazdu do Polski.</a:t>
            </a: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Cudzoziemcy </a:t>
            </a:r>
            <a:r>
              <a:rPr lang="pl-PL" dirty="0">
                <a:solidFill>
                  <a:schemeClr val="tx2"/>
                </a:solidFill>
              </a:rPr>
              <a:t>pracują głównie na stanowiskach nie wymagających wysokich kwalifikacji</a:t>
            </a:r>
            <a:r>
              <a:rPr lang="pl-PL" dirty="0" smtClean="0">
                <a:solidFill>
                  <a:schemeClr val="tx2"/>
                </a:solidFill>
              </a:rPr>
              <a:t>. </a:t>
            </a:r>
            <a:r>
              <a:rPr lang="pl-PL" dirty="0">
                <a:solidFill>
                  <a:schemeClr val="tx2"/>
                </a:solidFill>
              </a:rPr>
              <a:t>Trafiają głownie do sektorów, gdzie mają ograniczony kontakt z innymi ludźmi (pracują na budowie, </a:t>
            </a:r>
            <a:r>
              <a:rPr lang="pl-PL" dirty="0" smtClean="0">
                <a:solidFill>
                  <a:schemeClr val="tx2"/>
                </a:solidFill>
              </a:rPr>
              <a:t>przy produkcji, są </a:t>
            </a:r>
            <a:r>
              <a:rPr lang="pl-PL" dirty="0">
                <a:solidFill>
                  <a:schemeClr val="tx2"/>
                </a:solidFill>
              </a:rPr>
              <a:t>kierowcami </a:t>
            </a:r>
            <a:r>
              <a:rPr lang="pl-PL" dirty="0" smtClean="0">
                <a:solidFill>
                  <a:schemeClr val="tx2"/>
                </a:solidFill>
              </a:rPr>
              <a:t>ciężarówek).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Na </a:t>
            </a:r>
            <a:r>
              <a:rPr lang="pl-PL" dirty="0" smtClean="0">
                <a:solidFill>
                  <a:schemeClr val="tx2"/>
                </a:solidFill>
              </a:rPr>
              <a:t>stanowiskach </a:t>
            </a:r>
            <a:r>
              <a:rPr lang="pl-PL" dirty="0">
                <a:solidFill>
                  <a:schemeClr val="tx2"/>
                </a:solidFill>
              </a:rPr>
              <a:t>związanych z pracą fizyczną zatrudniani są głównie mężczyźni </a:t>
            </a:r>
            <a:r>
              <a:rPr lang="pl-PL" dirty="0" smtClean="0">
                <a:solidFill>
                  <a:schemeClr val="tx2"/>
                </a:solidFill>
              </a:rPr>
              <a:t>w wieku 30-49 lat. Ich wykształcenie nie ma dla pracodawców znaczenia, liczą się jedynie kwalifikacje, doświadczenie, dyspozycyjność oraz motywacja do pracy.</a:t>
            </a:r>
          </a:p>
          <a:p>
            <a:pPr algn="just"/>
            <a:r>
              <a:rPr lang="pl-PL" dirty="0">
                <a:solidFill>
                  <a:schemeClr val="tx2"/>
                </a:solidFill>
              </a:rPr>
              <a:t>Sektorem, który odnotował największy wzrost liczby cudzoziemców jest handel hurtowy i detaliczny oraz działalność związana z zakwaterowaniem i usługami gastronomicznymi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96730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Czerwonopomarańczowy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amka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3619</Words>
  <Application>Microsoft Office PowerPoint</Application>
  <PresentationFormat>Niestandardowy</PresentationFormat>
  <Paragraphs>407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Ramka</vt:lpstr>
      <vt:lpstr>Analiza sytuacji społeczno-ekonomicznej cudzoziemców w województwie śląskim wraz z oceną możliwości wsparcia tej grupy w ramach RPO WSL na lata 2014-2020</vt:lpstr>
      <vt:lpstr>Informacje o projekcie</vt:lpstr>
      <vt:lpstr>Zastosowane metody badawcze</vt:lpstr>
      <vt:lpstr>Liczba cudzoziemców w Polsce</vt:lpstr>
      <vt:lpstr>Liczba cudzoziemców w Polsce</vt:lpstr>
      <vt:lpstr>Dynamika imigracji i prognoza napływu cudzoziemców</vt:lpstr>
      <vt:lpstr>Dynamika imigracji i prognoza napływu cudzoziemców</vt:lpstr>
      <vt:lpstr>Aktywność zawodowa cudzoziemców – skala zatrudnienia</vt:lpstr>
      <vt:lpstr>Aktywność zawodowa cudzoziemców – skala zatrudnienia</vt:lpstr>
      <vt:lpstr>Bezrobocie wśród cudzoziemców</vt:lpstr>
      <vt:lpstr>Bezrobocie wśród cudzoziemców</vt:lpstr>
      <vt:lpstr>Aktywność zawodowa cudzoziemców – zapełnianie luki</vt:lpstr>
      <vt:lpstr>Dynamika zatrudniania cudzoziemców</vt:lpstr>
      <vt:lpstr>Dynamika zatrudniania cudzoziemców</vt:lpstr>
      <vt:lpstr>Decyzja o zatrudnieniu cudzoziemca a odmienny model kulturowy</vt:lpstr>
      <vt:lpstr>Dodatkowe świadczenia zapewnianie przez śląskich pracodawców</vt:lpstr>
      <vt:lpstr>Zapotrzebowanie na pracowników-cudzoziemców spadek zatrudnienia cudzoziemców</vt:lpstr>
      <vt:lpstr>Bariery w zatrudnianiu pracowników-cudzoziemców</vt:lpstr>
      <vt:lpstr>Studenci - cudzoziemcy</vt:lpstr>
      <vt:lpstr>Studenci - cudzoziemcy</vt:lpstr>
      <vt:lpstr>Trendy dotyczące zmian liczby studentów-cudzoziemców</vt:lpstr>
      <vt:lpstr>Studenci – cudzoziemcy wpływ programów stypendialnych</vt:lpstr>
      <vt:lpstr>Studenci – cudzoziemcy zachęta do studiowania</vt:lpstr>
      <vt:lpstr>Wsparcie w ramach  RPO WSL 2014-2020</vt:lpstr>
      <vt:lpstr>Wsparcie w ramach  RPO WSL 2014-2020</vt:lpstr>
      <vt:lpstr>Wsparcie w ramach  RPO WSL 2014-2020</vt:lpstr>
      <vt:lpstr>Benchmarking dobre praktyki</vt:lpstr>
      <vt:lpstr>Benchmarking dobre praktyki</vt:lpstr>
      <vt:lpstr>Benchmarking dobre praktyki</vt:lpstr>
      <vt:lpstr>Benchmarking dobre praktyki</vt:lpstr>
      <vt:lpstr>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Lokalny Program Rewitalizacji dla Lubartowa</dc:title>
  <dc:creator>eu consult</dc:creator>
  <cp:lastModifiedBy>I RARE</cp:lastModifiedBy>
  <cp:revision>260</cp:revision>
  <dcterms:created xsi:type="dcterms:W3CDTF">2016-11-30T11:50:58Z</dcterms:created>
  <dcterms:modified xsi:type="dcterms:W3CDTF">2018-01-11T12:16:10Z</dcterms:modified>
</cp:coreProperties>
</file>